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70" r:id="rId13"/>
    <p:sldId id="268" r:id="rId14"/>
    <p:sldId id="269" r:id="rId15"/>
    <p:sldId id="271" r:id="rId16"/>
    <p:sldId id="272" r:id="rId17"/>
    <p:sldId id="273" r:id="rId18"/>
    <p:sldId id="274" r:id="rId19"/>
    <p:sldId id="275" r:id="rId20"/>
    <p:sldId id="278" r:id="rId21"/>
    <p:sldId id="277" r:id="rId22"/>
    <p:sldId id="276" r:id="rId23"/>
    <p:sldId id="280" r:id="rId24"/>
    <p:sldId id="281" r:id="rId25"/>
    <p:sldId id="282" r:id="rId26"/>
    <p:sldId id="283" r:id="rId27"/>
    <p:sldId id="284" r:id="rId28"/>
    <p:sldId id="285" r:id="rId29"/>
    <p:sldId id="286" r:id="rId30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3F2514-1372-42ED-9BB9-ADAFEDAD9D11}" type="datetimeFigureOut">
              <a:rPr lang="hr-HR" smtClean="0"/>
              <a:t>28.10.2015.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C15406-6B57-48CA-854B-1B376DCE1A01}" type="slidenum">
              <a:rPr lang="hr-HR" smtClean="0"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2DA7D-018E-43DB-B8F8-329357AF4D7C}" type="datetimeFigureOut">
              <a:rPr lang="hr-HR" smtClean="0"/>
              <a:t>28.10.2015.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91AFE-0916-4106-A7BD-E92CE19272F0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2DA7D-018E-43DB-B8F8-329357AF4D7C}" type="datetimeFigureOut">
              <a:rPr lang="hr-HR" smtClean="0"/>
              <a:t>28.10.2015.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91AFE-0916-4106-A7BD-E92CE19272F0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2DA7D-018E-43DB-B8F8-329357AF4D7C}" type="datetimeFigureOut">
              <a:rPr lang="hr-HR" smtClean="0"/>
              <a:t>28.10.2015.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91AFE-0916-4106-A7BD-E92CE19272F0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lvl="0"/>
            <a:endParaRPr lang="hr-HR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E6C3D5-966C-4C5F-9C91-FB54AE23673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2DA7D-018E-43DB-B8F8-329357AF4D7C}" type="datetimeFigureOut">
              <a:rPr lang="hr-HR" smtClean="0"/>
              <a:t>28.10.2015.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91AFE-0916-4106-A7BD-E92CE19272F0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2DA7D-018E-43DB-B8F8-329357AF4D7C}" type="datetimeFigureOut">
              <a:rPr lang="hr-HR" smtClean="0"/>
              <a:t>28.10.2015.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91AFE-0916-4106-A7BD-E92CE19272F0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2DA7D-018E-43DB-B8F8-329357AF4D7C}" type="datetimeFigureOut">
              <a:rPr lang="hr-HR" smtClean="0"/>
              <a:t>28.10.2015.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91AFE-0916-4106-A7BD-E92CE19272F0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2DA7D-018E-43DB-B8F8-329357AF4D7C}" type="datetimeFigureOut">
              <a:rPr lang="hr-HR" smtClean="0"/>
              <a:t>28.10.2015.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91AFE-0916-4106-A7BD-E92CE19272F0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2DA7D-018E-43DB-B8F8-329357AF4D7C}" type="datetimeFigureOut">
              <a:rPr lang="hr-HR" smtClean="0"/>
              <a:t>28.10.2015.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91AFE-0916-4106-A7BD-E92CE19272F0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2DA7D-018E-43DB-B8F8-329357AF4D7C}" type="datetimeFigureOut">
              <a:rPr lang="hr-HR" smtClean="0"/>
              <a:t>28.10.2015.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91AFE-0916-4106-A7BD-E92CE19272F0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2DA7D-018E-43DB-B8F8-329357AF4D7C}" type="datetimeFigureOut">
              <a:rPr lang="hr-HR" smtClean="0"/>
              <a:t>28.10.2015.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91AFE-0916-4106-A7BD-E92CE19272F0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2DA7D-018E-43DB-B8F8-329357AF4D7C}" type="datetimeFigureOut">
              <a:rPr lang="hr-HR" smtClean="0"/>
              <a:t>28.10.2015.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91AFE-0916-4106-A7BD-E92CE19272F0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62DA7D-018E-43DB-B8F8-329357AF4D7C}" type="datetimeFigureOut">
              <a:rPr lang="hr-HR" smtClean="0"/>
              <a:t>28.10.2015.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091AFE-0916-4106-A7BD-E92CE19272F0}" type="slidenum">
              <a:rPr lang="hr-HR" smtClean="0"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 eaLnBrk="1" hangingPunct="1"/>
            <a:r>
              <a:rPr lang="hr-HR" sz="3200" dirty="0" smtClean="0">
                <a:latin typeface="Arial" charset="0"/>
              </a:rPr>
              <a:t/>
            </a:r>
            <a:br>
              <a:rPr lang="hr-HR" sz="3200" dirty="0" smtClean="0">
                <a:latin typeface="Arial" charset="0"/>
              </a:rPr>
            </a:br>
            <a:r>
              <a:rPr lang="hr-HR" sz="4000" dirty="0" smtClean="0">
                <a:latin typeface="Arial" charset="0"/>
              </a:rPr>
              <a:t>Vrste studija </a:t>
            </a:r>
            <a:r>
              <a:rPr lang="hr-HR" sz="4000" dirty="0" smtClean="0">
                <a:latin typeface="Arial" charset="0"/>
              </a:rPr>
              <a:t>u medicini i sestrinstvu</a:t>
            </a:r>
            <a:r>
              <a:rPr lang="hr-HR" sz="2800" dirty="0" smtClean="0">
                <a:latin typeface="Arial" charset="0"/>
              </a:rPr>
              <a:t/>
            </a:r>
            <a:br>
              <a:rPr lang="hr-HR" sz="2800" dirty="0" smtClean="0">
                <a:latin typeface="Arial" charset="0"/>
              </a:rPr>
            </a:br>
            <a:endParaRPr lang="en-US" sz="2800" dirty="0" smtClean="0">
              <a:latin typeface="Arial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4365625"/>
            <a:ext cx="6553200" cy="1349375"/>
          </a:xfrm>
        </p:spPr>
        <p:txBody>
          <a:bodyPr/>
          <a:lstStyle/>
          <a:p>
            <a:pPr algn="ctr" eaLnBrk="1" hangingPunct="1"/>
            <a:endParaRPr lang="hr-HR" sz="2400" smtClean="0"/>
          </a:p>
          <a:p>
            <a:pPr algn="ctr" eaLnBrk="1" hangingPunct="1"/>
            <a:r>
              <a:rPr lang="hr-HR" sz="2400" smtClean="0"/>
              <a:t>prof. dr. sc. Matko Marušić</a:t>
            </a:r>
          </a:p>
          <a:p>
            <a:pPr algn="ctr" eaLnBrk="1" hangingPunct="1"/>
            <a:r>
              <a:rPr lang="hr-HR" sz="2400" i="1" smtClean="0"/>
              <a:t>Medicinski fakultet Split</a:t>
            </a:r>
            <a:endParaRPr lang="en-US" sz="2400" i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119188" y="836613"/>
            <a:ext cx="6902450" cy="720725"/>
          </a:xfrm>
        </p:spPr>
        <p:txBody>
          <a:bodyPr/>
          <a:lstStyle/>
          <a:p>
            <a:pPr eaLnBrk="1" hangingPunct="1"/>
            <a:r>
              <a:rPr lang="hr-HR" sz="3200" b="1" smtClean="0">
                <a:latin typeface="Arial" charset="0"/>
              </a:rPr>
              <a:t>PRESJEČNO ISTRAŽIVANJE</a:t>
            </a:r>
            <a:r>
              <a:rPr lang="hr-HR" sz="3400" b="1" smtClean="0">
                <a:latin typeface="Arial" charset="0"/>
              </a:rPr>
              <a:t> </a:t>
            </a:r>
            <a:r>
              <a:rPr lang="hr-HR" sz="2900" smtClean="0">
                <a:latin typeface="Arial" charset="0"/>
              </a:rPr>
              <a:t>(</a:t>
            </a:r>
            <a:r>
              <a:rPr lang="hr-HR" sz="2900" i="1" smtClean="0">
                <a:latin typeface="Arial" charset="0"/>
              </a:rPr>
              <a:t>cross-sectional study)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9338" y="2060575"/>
            <a:ext cx="7197725" cy="3784600"/>
          </a:xfrm>
        </p:spPr>
        <p:txBody>
          <a:bodyPr/>
          <a:lstStyle/>
          <a:p>
            <a:pPr marL="361950" indent="-276225" eaLnBrk="1" hangingPunct="1">
              <a:lnSpc>
                <a:spcPct val="80000"/>
              </a:lnSpc>
              <a:tabLst>
                <a:tab pos="2244725" algn="l"/>
              </a:tabLst>
            </a:pPr>
            <a:r>
              <a:rPr lang="hr-HR" sz="2400" smtClean="0"/>
              <a:t>prikupljanje podataka u jednoj vremenskoj točki</a:t>
            </a:r>
          </a:p>
          <a:p>
            <a:pPr marL="361950" indent="-276225" eaLnBrk="1" hangingPunct="1">
              <a:lnSpc>
                <a:spcPct val="80000"/>
              </a:lnSpc>
              <a:tabLst>
                <a:tab pos="2244725" algn="l"/>
              </a:tabLst>
            </a:pPr>
            <a:r>
              <a:rPr lang="hr-HR" sz="2400" smtClean="0"/>
              <a:t>mjeri prevalenciju (udio bolesnih u populaciji)</a:t>
            </a:r>
          </a:p>
          <a:p>
            <a:pPr marL="361950" indent="-276225" eaLnBrk="1" hangingPunct="1">
              <a:lnSpc>
                <a:spcPct val="80000"/>
              </a:lnSpc>
              <a:tabLst>
                <a:tab pos="2244725" algn="l"/>
              </a:tabLst>
            </a:pPr>
            <a:r>
              <a:rPr lang="hr-HR" sz="2400" smtClean="0"/>
              <a:t>valjanost novog dijagnostičkoga testa, potrošnja lijekova </a:t>
            </a:r>
            <a:endParaRPr lang="hr-HR" sz="2400" i="1" smtClean="0"/>
          </a:p>
          <a:p>
            <a:pPr marL="361950" indent="-276225" eaLnBrk="1" hangingPunct="1">
              <a:lnSpc>
                <a:spcPct val="80000"/>
              </a:lnSpc>
              <a:buFont typeface="Wingdings" pitchFamily="2" charset="2"/>
              <a:buNone/>
              <a:tabLst>
                <a:tab pos="2244725" algn="l"/>
              </a:tabLst>
            </a:pPr>
            <a:endParaRPr lang="hr-HR" sz="2400" smtClean="0"/>
          </a:p>
          <a:p>
            <a:pPr marL="361950" indent="-276225" eaLnBrk="1" hangingPunct="1">
              <a:lnSpc>
                <a:spcPct val="80000"/>
              </a:lnSpc>
              <a:buFont typeface="Wingdings" pitchFamily="2" charset="2"/>
              <a:buNone/>
              <a:tabLst>
                <a:tab pos="2244725" algn="l"/>
              </a:tabLst>
            </a:pPr>
            <a:r>
              <a:rPr lang="hr-HR" sz="2400" smtClean="0">
                <a:solidFill>
                  <a:schemeClr val="tx2"/>
                </a:solidFill>
              </a:rPr>
              <a:t>PREDNOSTI</a:t>
            </a:r>
            <a:r>
              <a:rPr lang="hr-HR" sz="2400" smtClean="0"/>
              <a:t>: 	kratko vrijeme provođenja</a:t>
            </a:r>
          </a:p>
          <a:p>
            <a:pPr marL="361950" indent="-276225" eaLnBrk="1" hangingPunct="1">
              <a:lnSpc>
                <a:spcPct val="80000"/>
              </a:lnSpc>
              <a:buFont typeface="Wingdings" pitchFamily="2" charset="2"/>
              <a:buNone/>
              <a:tabLst>
                <a:tab pos="2244725" algn="l"/>
              </a:tabLst>
            </a:pPr>
            <a:r>
              <a:rPr lang="hr-HR" sz="2400" smtClean="0"/>
              <a:t>		niska cijena</a:t>
            </a:r>
          </a:p>
          <a:p>
            <a:pPr marL="361950" indent="-276225" eaLnBrk="1" hangingPunct="1">
              <a:lnSpc>
                <a:spcPct val="80000"/>
              </a:lnSpc>
              <a:buFont typeface="Wingdings" pitchFamily="2" charset="2"/>
              <a:buNone/>
              <a:tabLst>
                <a:tab pos="2244725" algn="l"/>
              </a:tabLst>
            </a:pPr>
            <a:endParaRPr lang="hr-HR" sz="2400" smtClean="0"/>
          </a:p>
          <a:p>
            <a:pPr marL="361950" indent="-276225" eaLnBrk="1" hangingPunct="1">
              <a:lnSpc>
                <a:spcPct val="80000"/>
              </a:lnSpc>
              <a:buFont typeface="Wingdings" pitchFamily="2" charset="2"/>
              <a:buNone/>
              <a:tabLst>
                <a:tab pos="2244725" algn="l"/>
              </a:tabLst>
            </a:pPr>
            <a:r>
              <a:rPr lang="hr-HR" sz="2400" smtClean="0">
                <a:solidFill>
                  <a:schemeClr val="tx2"/>
                </a:solidFill>
              </a:rPr>
              <a:t>OGRANIČENJE</a:t>
            </a:r>
            <a:r>
              <a:rPr lang="hr-HR" sz="2400" smtClean="0"/>
              <a:t>: ne istražuje uzočnu povezanost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836613"/>
            <a:ext cx="5327650" cy="1143000"/>
          </a:xfrm>
        </p:spPr>
        <p:txBody>
          <a:bodyPr/>
          <a:lstStyle/>
          <a:p>
            <a:pPr eaLnBrk="1" hangingPunct="1"/>
            <a:r>
              <a:rPr lang="hr-HR" sz="2900" smtClean="0">
                <a:latin typeface="Arial" charset="0"/>
              </a:rPr>
              <a:t>PRESJEČNO ISTRAŽIVANJE</a:t>
            </a:r>
            <a:br>
              <a:rPr lang="hr-HR" sz="2900" smtClean="0">
                <a:latin typeface="Arial" charset="0"/>
              </a:rPr>
            </a:br>
            <a:endParaRPr lang="hr-HR" sz="2900" i="1" smtClean="0">
              <a:latin typeface="Arial" charset="0"/>
            </a:endParaRPr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1979613" y="3151188"/>
            <a:ext cx="2736850" cy="2160587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r-HR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2555875" y="3367088"/>
            <a:ext cx="1008063" cy="936625"/>
          </a:xfrm>
          <a:prstGeom prst="rect">
            <a:avLst/>
          </a:prstGeom>
          <a:solidFill>
            <a:srgbClr val="8181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r-HR"/>
          </a:p>
        </p:txBody>
      </p:sp>
      <p:sp>
        <p:nvSpPr>
          <p:cNvPr id="13317" name="Line 5"/>
          <p:cNvSpPr>
            <a:spLocks noChangeShapeType="1"/>
          </p:cNvSpPr>
          <p:nvPr/>
        </p:nvSpPr>
        <p:spPr bwMode="auto">
          <a:xfrm>
            <a:off x="3635375" y="3870325"/>
            <a:ext cx="1871663" cy="0"/>
          </a:xfrm>
          <a:prstGeom prst="line">
            <a:avLst/>
          </a:prstGeom>
          <a:noFill/>
          <a:ln w="50800">
            <a:solidFill>
              <a:srgbClr val="FFCC00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hr-HR"/>
          </a:p>
        </p:txBody>
      </p:sp>
      <p:sp>
        <p:nvSpPr>
          <p:cNvPr id="13318" name="Rectangle 6"/>
          <p:cNvSpPr>
            <a:spLocks noChangeArrowheads="1"/>
          </p:cNvSpPr>
          <p:nvPr/>
        </p:nvSpPr>
        <p:spPr bwMode="auto">
          <a:xfrm>
            <a:off x="5651500" y="3367088"/>
            <a:ext cx="1008063" cy="576262"/>
          </a:xfrm>
          <a:prstGeom prst="rect">
            <a:avLst/>
          </a:prstGeom>
          <a:solidFill>
            <a:srgbClr val="FF7C8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r-HR"/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5651500" y="3871913"/>
            <a:ext cx="1008063" cy="522287"/>
          </a:xfrm>
          <a:prstGeom prst="rect">
            <a:avLst/>
          </a:prstGeom>
          <a:solidFill>
            <a:srgbClr val="FDE58D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r-HR"/>
          </a:p>
        </p:txBody>
      </p:sp>
      <p:sp>
        <p:nvSpPr>
          <p:cNvPr id="13320" name="Text Box 8"/>
          <p:cNvSpPr txBox="1">
            <a:spLocks noChangeArrowheads="1"/>
          </p:cNvSpPr>
          <p:nvPr/>
        </p:nvSpPr>
        <p:spPr bwMode="auto">
          <a:xfrm>
            <a:off x="6657975" y="3295650"/>
            <a:ext cx="1081088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hr-HR" sz="1300">
                <a:latin typeface="Verdana" pitchFamily="34" charset="0"/>
              </a:rPr>
              <a:t>svojstvo</a:t>
            </a:r>
          </a:p>
          <a:p>
            <a:pPr algn="just"/>
            <a:r>
              <a:rPr lang="hr-HR" sz="1300">
                <a:latin typeface="Verdana" pitchFamily="34" charset="0"/>
              </a:rPr>
              <a:t>ne postoji</a:t>
            </a:r>
            <a:endParaRPr lang="en-GB" sz="1300">
              <a:latin typeface="Verdana" pitchFamily="34" charset="0"/>
            </a:endParaRPr>
          </a:p>
        </p:txBody>
      </p:sp>
      <p:sp>
        <p:nvSpPr>
          <p:cNvPr id="13321" name="Text Box 9"/>
          <p:cNvSpPr txBox="1">
            <a:spLocks noChangeArrowheads="1"/>
          </p:cNvSpPr>
          <p:nvPr/>
        </p:nvSpPr>
        <p:spPr bwMode="auto">
          <a:xfrm>
            <a:off x="6657975" y="3857625"/>
            <a:ext cx="1081088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hr-HR" sz="1300">
                <a:latin typeface="Verdana" pitchFamily="34" charset="0"/>
              </a:rPr>
              <a:t>svojstvo postoji</a:t>
            </a:r>
            <a:endParaRPr lang="en-GB" sz="1300">
              <a:latin typeface="Verdana" pitchFamily="34" charset="0"/>
            </a:endParaRPr>
          </a:p>
        </p:txBody>
      </p:sp>
      <p:sp>
        <p:nvSpPr>
          <p:cNvPr id="13322" name="Text Box 10"/>
          <p:cNvSpPr txBox="1">
            <a:spLocks noChangeArrowheads="1"/>
          </p:cNvSpPr>
          <p:nvPr/>
        </p:nvSpPr>
        <p:spPr bwMode="auto">
          <a:xfrm>
            <a:off x="2579688" y="3711575"/>
            <a:ext cx="1081087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hr-HR" sz="1300" b="1">
                <a:latin typeface="Verdana" pitchFamily="34" charset="0"/>
              </a:rPr>
              <a:t>UZORAK</a:t>
            </a:r>
            <a:endParaRPr lang="en-GB" sz="1300" b="1">
              <a:latin typeface="Verdana" pitchFamily="34" charset="0"/>
            </a:endParaRPr>
          </a:p>
        </p:txBody>
      </p:sp>
      <p:sp>
        <p:nvSpPr>
          <p:cNvPr id="13323" name="Text Box 11"/>
          <p:cNvSpPr txBox="1">
            <a:spLocks noChangeArrowheads="1"/>
          </p:cNvSpPr>
          <p:nvPr/>
        </p:nvSpPr>
        <p:spPr bwMode="auto">
          <a:xfrm>
            <a:off x="2346325" y="4733925"/>
            <a:ext cx="1763713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hr-HR" sz="1300" b="1">
                <a:latin typeface="Verdana" pitchFamily="34" charset="0"/>
              </a:rPr>
              <a:t>POPULACIJA</a:t>
            </a:r>
            <a:endParaRPr lang="en-GB" sz="1300" b="1"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2227263" y="635000"/>
            <a:ext cx="5121275" cy="1138238"/>
          </a:xfrm>
        </p:spPr>
        <p:txBody>
          <a:bodyPr/>
          <a:lstStyle/>
          <a:p>
            <a:pPr eaLnBrk="1" hangingPunct="1"/>
            <a:r>
              <a:rPr lang="hr-HR" sz="3300" smtClean="0">
                <a:latin typeface="Arial" charset="0"/>
              </a:rPr>
              <a:t>ISTRAŽIVANJE PAROVA</a:t>
            </a:r>
            <a:br>
              <a:rPr lang="hr-HR" sz="3300" smtClean="0">
                <a:latin typeface="Arial" charset="0"/>
              </a:rPr>
            </a:br>
            <a:r>
              <a:rPr lang="hr-HR" sz="3300" smtClean="0">
                <a:latin typeface="Arial" charset="0"/>
              </a:rPr>
              <a:t>(</a:t>
            </a:r>
            <a:r>
              <a:rPr lang="hr-HR" sz="3300" i="1" smtClean="0">
                <a:latin typeface="Arial" charset="0"/>
              </a:rPr>
              <a:t>case-control study</a:t>
            </a:r>
            <a:r>
              <a:rPr lang="hr-HR" sz="3300" smtClean="0">
                <a:latin typeface="Arial" charset="0"/>
              </a:rPr>
              <a:t>)</a:t>
            </a:r>
          </a:p>
        </p:txBody>
      </p:sp>
      <p:sp>
        <p:nvSpPr>
          <p:cNvPr id="16387" name="Line 3"/>
          <p:cNvSpPr>
            <a:spLocks noChangeShapeType="1"/>
          </p:cNvSpPr>
          <p:nvPr/>
        </p:nvSpPr>
        <p:spPr bwMode="auto">
          <a:xfrm flipH="1">
            <a:off x="1590675" y="1700213"/>
            <a:ext cx="1588" cy="4176712"/>
          </a:xfrm>
          <a:prstGeom prst="line">
            <a:avLst/>
          </a:prstGeom>
          <a:noFill/>
          <a:ln w="28575">
            <a:solidFill>
              <a:srgbClr val="FDE58D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hr-HR"/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 rot="-5400000">
            <a:off x="1294606" y="1951832"/>
            <a:ext cx="8620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hr-HR" sz="1400">
                <a:solidFill>
                  <a:schemeClr val="tx2"/>
                </a:solidFill>
                <a:latin typeface="Verdana" pitchFamily="34" charset="0"/>
              </a:rPr>
              <a:t>vrijeme</a:t>
            </a:r>
            <a:endParaRPr lang="en-US" sz="1400">
              <a:solidFill>
                <a:schemeClr val="tx2"/>
              </a:solidFill>
              <a:latin typeface="Verdana" pitchFamily="34" charset="0"/>
            </a:endParaRPr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80963" y="4216400"/>
            <a:ext cx="12795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hr-HR" sz="1600" i="1">
                <a:solidFill>
                  <a:schemeClr val="tx2"/>
                </a:solidFill>
                <a:latin typeface="Verdana" pitchFamily="34" charset="0"/>
              </a:rPr>
              <a:t>sadašnjost</a:t>
            </a:r>
            <a:endParaRPr lang="en-US" sz="2000">
              <a:solidFill>
                <a:schemeClr val="tx2"/>
              </a:solidFill>
              <a:latin typeface="Verdana" pitchFamily="34" charset="0"/>
            </a:endParaRPr>
          </a:p>
        </p:txBody>
      </p: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339725" y="2616200"/>
            <a:ext cx="9937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hr-HR" sz="1600" i="1">
                <a:solidFill>
                  <a:schemeClr val="tx2"/>
                </a:solidFill>
                <a:latin typeface="Verdana" pitchFamily="34" charset="0"/>
              </a:rPr>
              <a:t>prošlost</a:t>
            </a:r>
            <a:endParaRPr lang="en-US" sz="2000">
              <a:solidFill>
                <a:schemeClr val="tx2"/>
              </a:solidFill>
              <a:latin typeface="Verdana" pitchFamily="34" charset="0"/>
            </a:endParaRPr>
          </a:p>
        </p:txBody>
      </p:sp>
      <p:sp>
        <p:nvSpPr>
          <p:cNvPr id="16391" name="Oval 7"/>
          <p:cNvSpPr>
            <a:spLocks noChangeArrowheads="1"/>
          </p:cNvSpPr>
          <p:nvPr/>
        </p:nvSpPr>
        <p:spPr bwMode="auto">
          <a:xfrm>
            <a:off x="6683375" y="2401888"/>
            <a:ext cx="1344613" cy="760412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r-HR"/>
          </a:p>
        </p:txBody>
      </p:sp>
      <p:sp>
        <p:nvSpPr>
          <p:cNvPr id="16392" name="Oval 8"/>
          <p:cNvSpPr>
            <a:spLocks noChangeArrowheads="1"/>
          </p:cNvSpPr>
          <p:nvPr/>
        </p:nvSpPr>
        <p:spPr bwMode="auto">
          <a:xfrm>
            <a:off x="5005388" y="2401888"/>
            <a:ext cx="1414462" cy="760412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r-HR"/>
          </a:p>
        </p:txBody>
      </p:sp>
      <p:sp>
        <p:nvSpPr>
          <p:cNvPr id="16393" name="Oval 9"/>
          <p:cNvSpPr>
            <a:spLocks noChangeArrowheads="1"/>
          </p:cNvSpPr>
          <p:nvPr/>
        </p:nvSpPr>
        <p:spPr bwMode="auto">
          <a:xfrm>
            <a:off x="5889625" y="4003675"/>
            <a:ext cx="1295400" cy="720725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r-HR"/>
          </a:p>
        </p:txBody>
      </p:sp>
      <p:sp>
        <p:nvSpPr>
          <p:cNvPr id="16394" name="Oval 10"/>
          <p:cNvSpPr>
            <a:spLocks noChangeArrowheads="1"/>
          </p:cNvSpPr>
          <p:nvPr/>
        </p:nvSpPr>
        <p:spPr bwMode="auto">
          <a:xfrm>
            <a:off x="2776538" y="4003675"/>
            <a:ext cx="1295400" cy="720725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r-HR"/>
          </a:p>
        </p:txBody>
      </p:sp>
      <p:sp>
        <p:nvSpPr>
          <p:cNvPr id="16395" name="Oval 11"/>
          <p:cNvSpPr>
            <a:spLocks noChangeArrowheads="1"/>
          </p:cNvSpPr>
          <p:nvPr/>
        </p:nvSpPr>
        <p:spPr bwMode="auto">
          <a:xfrm>
            <a:off x="3562350" y="2439988"/>
            <a:ext cx="1295400" cy="720725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r-HR"/>
          </a:p>
        </p:txBody>
      </p:sp>
      <p:sp>
        <p:nvSpPr>
          <p:cNvPr id="16396" name="Oval 12"/>
          <p:cNvSpPr>
            <a:spLocks noChangeArrowheads="1"/>
          </p:cNvSpPr>
          <p:nvPr/>
        </p:nvSpPr>
        <p:spPr bwMode="auto">
          <a:xfrm>
            <a:off x="1846263" y="2409825"/>
            <a:ext cx="1423987" cy="750888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r-HR"/>
          </a:p>
        </p:txBody>
      </p:sp>
      <p:sp>
        <p:nvSpPr>
          <p:cNvPr id="16397" name="Rectangle 13"/>
          <p:cNvSpPr>
            <a:spLocks noChangeArrowheads="1"/>
          </p:cNvSpPr>
          <p:nvPr/>
        </p:nvSpPr>
        <p:spPr bwMode="auto">
          <a:xfrm>
            <a:off x="5183188" y="2378075"/>
            <a:ext cx="1447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r-HR"/>
          </a:p>
        </p:txBody>
      </p:sp>
      <p:sp>
        <p:nvSpPr>
          <p:cNvPr id="16398" name="Text Box 14"/>
          <p:cNvSpPr txBox="1">
            <a:spLocks noChangeArrowheads="1"/>
          </p:cNvSpPr>
          <p:nvPr/>
        </p:nvSpPr>
        <p:spPr bwMode="auto">
          <a:xfrm>
            <a:off x="5948363" y="4148138"/>
            <a:ext cx="11826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hr-HR" sz="2000">
                <a:solidFill>
                  <a:schemeClr val="tx2"/>
                </a:solidFill>
                <a:latin typeface="Verdana" pitchFamily="34" charset="0"/>
              </a:rPr>
              <a:t>ZDRAVI</a:t>
            </a:r>
            <a:endParaRPr lang="en-US" sz="2000">
              <a:solidFill>
                <a:schemeClr val="tx2"/>
              </a:solidFill>
              <a:latin typeface="Verdana" pitchFamily="34" charset="0"/>
            </a:endParaRPr>
          </a:p>
        </p:txBody>
      </p:sp>
      <p:sp>
        <p:nvSpPr>
          <p:cNvPr id="16399" name="Text Box 15"/>
          <p:cNvSpPr txBox="1">
            <a:spLocks noChangeArrowheads="1"/>
          </p:cNvSpPr>
          <p:nvPr/>
        </p:nvSpPr>
        <p:spPr bwMode="auto">
          <a:xfrm>
            <a:off x="2757488" y="4171950"/>
            <a:ext cx="13303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hr-HR" sz="2000">
                <a:solidFill>
                  <a:schemeClr val="tx2"/>
                </a:solidFill>
                <a:latin typeface="Verdana" pitchFamily="34" charset="0"/>
              </a:rPr>
              <a:t>BOLESNI</a:t>
            </a:r>
            <a:endParaRPr lang="en-US" sz="2000">
              <a:solidFill>
                <a:schemeClr val="tx2"/>
              </a:solidFill>
              <a:latin typeface="Verdana" pitchFamily="34" charset="0"/>
            </a:endParaRPr>
          </a:p>
        </p:txBody>
      </p:sp>
      <p:sp>
        <p:nvSpPr>
          <p:cNvPr id="16400" name="Text Box 16"/>
          <p:cNvSpPr txBox="1">
            <a:spLocks noChangeArrowheads="1"/>
          </p:cNvSpPr>
          <p:nvPr/>
        </p:nvSpPr>
        <p:spPr bwMode="auto">
          <a:xfrm>
            <a:off x="6811963" y="2549525"/>
            <a:ext cx="11620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hr-HR" sz="2000">
                <a:solidFill>
                  <a:schemeClr val="tx2"/>
                </a:solidFill>
                <a:latin typeface="Verdana" pitchFamily="34" charset="0"/>
              </a:rPr>
              <a:t>Izloženi</a:t>
            </a:r>
            <a:endParaRPr lang="en-US" sz="2000">
              <a:solidFill>
                <a:schemeClr val="tx2"/>
              </a:solidFill>
              <a:latin typeface="Verdana" pitchFamily="34" charset="0"/>
            </a:endParaRPr>
          </a:p>
        </p:txBody>
      </p:sp>
      <p:sp>
        <p:nvSpPr>
          <p:cNvPr id="16401" name="Line 17"/>
          <p:cNvSpPr>
            <a:spLocks noChangeShapeType="1"/>
          </p:cNvSpPr>
          <p:nvPr/>
        </p:nvSpPr>
        <p:spPr bwMode="auto">
          <a:xfrm flipH="1" flipV="1">
            <a:off x="2554288" y="3140075"/>
            <a:ext cx="504825" cy="936625"/>
          </a:xfrm>
          <a:prstGeom prst="line">
            <a:avLst/>
          </a:prstGeom>
          <a:noFill/>
          <a:ln w="41275">
            <a:solidFill>
              <a:srgbClr val="FDE58D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hr-HR"/>
          </a:p>
        </p:txBody>
      </p:sp>
      <p:sp>
        <p:nvSpPr>
          <p:cNvPr id="16402" name="Line 18"/>
          <p:cNvSpPr>
            <a:spLocks noChangeShapeType="1"/>
          </p:cNvSpPr>
          <p:nvPr/>
        </p:nvSpPr>
        <p:spPr bwMode="auto">
          <a:xfrm flipV="1">
            <a:off x="3778250" y="3140075"/>
            <a:ext cx="431800" cy="936625"/>
          </a:xfrm>
          <a:prstGeom prst="line">
            <a:avLst/>
          </a:prstGeom>
          <a:noFill/>
          <a:ln w="41275">
            <a:solidFill>
              <a:srgbClr val="FDE58D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hr-HR"/>
          </a:p>
        </p:txBody>
      </p:sp>
      <p:sp>
        <p:nvSpPr>
          <p:cNvPr id="16403" name="Line 19"/>
          <p:cNvSpPr>
            <a:spLocks noChangeShapeType="1"/>
          </p:cNvSpPr>
          <p:nvPr/>
        </p:nvSpPr>
        <p:spPr bwMode="auto">
          <a:xfrm flipH="1" flipV="1">
            <a:off x="5743575" y="3162300"/>
            <a:ext cx="501650" cy="914400"/>
          </a:xfrm>
          <a:prstGeom prst="line">
            <a:avLst/>
          </a:prstGeom>
          <a:noFill/>
          <a:ln w="41275">
            <a:solidFill>
              <a:srgbClr val="FDE58D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hr-HR"/>
          </a:p>
        </p:txBody>
      </p:sp>
      <p:sp>
        <p:nvSpPr>
          <p:cNvPr id="16404" name="Line 20"/>
          <p:cNvSpPr>
            <a:spLocks noChangeShapeType="1"/>
          </p:cNvSpPr>
          <p:nvPr/>
        </p:nvSpPr>
        <p:spPr bwMode="auto">
          <a:xfrm flipV="1">
            <a:off x="6894513" y="3140075"/>
            <a:ext cx="433387" cy="936625"/>
          </a:xfrm>
          <a:prstGeom prst="line">
            <a:avLst/>
          </a:prstGeom>
          <a:noFill/>
          <a:ln w="41275">
            <a:solidFill>
              <a:srgbClr val="FDE58D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hr-HR"/>
          </a:p>
        </p:txBody>
      </p:sp>
      <p:sp>
        <p:nvSpPr>
          <p:cNvPr id="16405" name="Text Box 21"/>
          <p:cNvSpPr txBox="1">
            <a:spLocks noChangeArrowheads="1"/>
          </p:cNvSpPr>
          <p:nvPr/>
        </p:nvSpPr>
        <p:spPr bwMode="auto">
          <a:xfrm>
            <a:off x="3643313" y="2549525"/>
            <a:ext cx="11620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hr-HR" sz="2000">
                <a:solidFill>
                  <a:schemeClr val="tx2"/>
                </a:solidFill>
                <a:latin typeface="Verdana" pitchFamily="34" charset="0"/>
              </a:rPr>
              <a:t>Izloženi</a:t>
            </a:r>
            <a:endParaRPr lang="en-US" sz="2000">
              <a:solidFill>
                <a:schemeClr val="tx2"/>
              </a:solidFill>
              <a:latin typeface="Verdana" pitchFamily="34" charset="0"/>
            </a:endParaRPr>
          </a:p>
        </p:txBody>
      </p:sp>
      <p:sp>
        <p:nvSpPr>
          <p:cNvPr id="16406" name="Text Box 22"/>
          <p:cNvSpPr txBox="1">
            <a:spLocks noChangeArrowheads="1"/>
          </p:cNvSpPr>
          <p:nvPr/>
        </p:nvSpPr>
        <p:spPr bwMode="auto">
          <a:xfrm>
            <a:off x="2701925" y="4908550"/>
            <a:ext cx="151288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hr-HR" sz="2400">
                <a:solidFill>
                  <a:schemeClr val="tx2"/>
                </a:solidFill>
                <a:latin typeface="Verdana" pitchFamily="34" charset="0"/>
              </a:rPr>
              <a:t>slučajevi</a:t>
            </a:r>
          </a:p>
          <a:p>
            <a:pPr algn="ctr" eaLnBrk="0" hangingPunct="0"/>
            <a:r>
              <a:rPr lang="hr-HR" sz="2400">
                <a:solidFill>
                  <a:schemeClr val="tx2"/>
                </a:solidFill>
                <a:latin typeface="Verdana" pitchFamily="34" charset="0"/>
              </a:rPr>
              <a:t>(</a:t>
            </a:r>
            <a:r>
              <a:rPr lang="hr-HR" sz="2400" i="1">
                <a:solidFill>
                  <a:schemeClr val="tx2"/>
                </a:solidFill>
                <a:latin typeface="Verdana" pitchFamily="34" charset="0"/>
              </a:rPr>
              <a:t>cases</a:t>
            </a:r>
            <a:r>
              <a:rPr lang="hr-HR" sz="2400">
                <a:solidFill>
                  <a:schemeClr val="tx2"/>
                </a:solidFill>
                <a:latin typeface="Verdana" pitchFamily="34" charset="0"/>
              </a:rPr>
              <a:t>)</a:t>
            </a:r>
            <a:endParaRPr lang="en-US" sz="2400">
              <a:solidFill>
                <a:schemeClr val="tx2"/>
              </a:solidFill>
              <a:latin typeface="Verdana" pitchFamily="34" charset="0"/>
            </a:endParaRPr>
          </a:p>
        </p:txBody>
      </p:sp>
      <p:sp>
        <p:nvSpPr>
          <p:cNvPr id="16407" name="Text Box 23"/>
          <p:cNvSpPr txBox="1">
            <a:spLocks noChangeArrowheads="1"/>
          </p:cNvSpPr>
          <p:nvPr/>
        </p:nvSpPr>
        <p:spPr bwMode="auto">
          <a:xfrm>
            <a:off x="5788025" y="4889500"/>
            <a:ext cx="167798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hr-HR" sz="2400">
                <a:solidFill>
                  <a:schemeClr val="tx2"/>
                </a:solidFill>
                <a:latin typeface="Verdana" pitchFamily="34" charset="0"/>
              </a:rPr>
              <a:t>kontrole</a:t>
            </a:r>
          </a:p>
          <a:p>
            <a:pPr algn="ctr" eaLnBrk="0" hangingPunct="0"/>
            <a:r>
              <a:rPr lang="hr-HR" sz="2400">
                <a:solidFill>
                  <a:schemeClr val="tx2"/>
                </a:solidFill>
                <a:latin typeface="Verdana" pitchFamily="34" charset="0"/>
              </a:rPr>
              <a:t>(</a:t>
            </a:r>
            <a:r>
              <a:rPr lang="hr-HR" sz="2400" i="1">
                <a:solidFill>
                  <a:schemeClr val="tx2"/>
                </a:solidFill>
                <a:latin typeface="Verdana" pitchFamily="34" charset="0"/>
              </a:rPr>
              <a:t>controls</a:t>
            </a:r>
            <a:r>
              <a:rPr lang="hr-HR" sz="2400">
                <a:solidFill>
                  <a:schemeClr val="tx2"/>
                </a:solidFill>
                <a:latin typeface="Verdana" pitchFamily="34" charset="0"/>
              </a:rPr>
              <a:t>)</a:t>
            </a:r>
            <a:endParaRPr lang="en-US" sz="3200">
              <a:solidFill>
                <a:schemeClr val="tx2"/>
              </a:solidFill>
              <a:latin typeface="Verdana" pitchFamily="34" charset="0"/>
            </a:endParaRPr>
          </a:p>
        </p:txBody>
      </p:sp>
      <p:sp>
        <p:nvSpPr>
          <p:cNvPr id="16408" name="Text Box 24"/>
          <p:cNvSpPr txBox="1">
            <a:spLocks noChangeArrowheads="1"/>
          </p:cNvSpPr>
          <p:nvPr/>
        </p:nvSpPr>
        <p:spPr bwMode="auto">
          <a:xfrm>
            <a:off x="4983163" y="2549525"/>
            <a:ext cx="14811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hr-HR" sz="2000">
                <a:solidFill>
                  <a:schemeClr val="tx2"/>
                </a:solidFill>
                <a:latin typeface="Verdana" pitchFamily="34" charset="0"/>
              </a:rPr>
              <a:t>Neizloženi</a:t>
            </a:r>
            <a:endParaRPr lang="en-US" sz="2000">
              <a:solidFill>
                <a:schemeClr val="tx2"/>
              </a:solidFill>
              <a:latin typeface="Verdana" pitchFamily="34" charset="0"/>
            </a:endParaRPr>
          </a:p>
        </p:txBody>
      </p:sp>
      <p:sp>
        <p:nvSpPr>
          <p:cNvPr id="16409" name="Text Box 25"/>
          <p:cNvSpPr txBox="1">
            <a:spLocks noChangeArrowheads="1"/>
          </p:cNvSpPr>
          <p:nvPr/>
        </p:nvSpPr>
        <p:spPr bwMode="auto">
          <a:xfrm>
            <a:off x="1817688" y="2549525"/>
            <a:ext cx="1466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hr-HR" sz="2000">
                <a:solidFill>
                  <a:schemeClr val="tx2"/>
                </a:solidFill>
                <a:latin typeface="Verdana" pitchFamily="34" charset="0"/>
              </a:rPr>
              <a:t>Neizloženi</a:t>
            </a:r>
            <a:endParaRPr lang="en-US" sz="2000">
              <a:solidFill>
                <a:schemeClr val="tx2"/>
              </a:solidFill>
              <a:latin typeface="Verdana" pitchFamily="34" charset="0"/>
            </a:endParaRPr>
          </a:p>
        </p:txBody>
      </p:sp>
      <p:sp>
        <p:nvSpPr>
          <p:cNvPr id="16410" name="Oval 26"/>
          <p:cNvSpPr>
            <a:spLocks noChangeArrowheads="1"/>
          </p:cNvSpPr>
          <p:nvPr/>
        </p:nvSpPr>
        <p:spPr bwMode="auto">
          <a:xfrm>
            <a:off x="468313" y="6021388"/>
            <a:ext cx="144462" cy="144462"/>
          </a:xfrm>
          <a:prstGeom prst="ellipse">
            <a:avLst/>
          </a:prstGeom>
          <a:solidFill>
            <a:srgbClr val="CC0000"/>
          </a:solidFill>
          <a:ln w="9525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/>
          <a:p>
            <a:endParaRPr lang="hr-HR"/>
          </a:p>
        </p:txBody>
      </p:sp>
      <p:sp>
        <p:nvSpPr>
          <p:cNvPr id="16411" name="Oval 27"/>
          <p:cNvSpPr>
            <a:spLocks noChangeArrowheads="1"/>
          </p:cNvSpPr>
          <p:nvPr/>
        </p:nvSpPr>
        <p:spPr bwMode="auto">
          <a:xfrm>
            <a:off x="1341438" y="2724150"/>
            <a:ext cx="144462" cy="144463"/>
          </a:xfrm>
          <a:prstGeom prst="ellipse">
            <a:avLst/>
          </a:prstGeom>
          <a:solidFill>
            <a:srgbClr val="99FFCC"/>
          </a:solidFill>
          <a:ln w="9525">
            <a:solidFill>
              <a:srgbClr val="99FFCC"/>
            </a:solidFill>
            <a:round/>
            <a:headEnd/>
            <a:tailEnd/>
          </a:ln>
        </p:spPr>
        <p:txBody>
          <a:bodyPr wrap="none" anchor="ctr"/>
          <a:lstStyle/>
          <a:p>
            <a:endParaRPr lang="hr-HR"/>
          </a:p>
        </p:txBody>
      </p:sp>
      <p:sp>
        <p:nvSpPr>
          <p:cNvPr id="16412" name="Text Box 28"/>
          <p:cNvSpPr txBox="1">
            <a:spLocks noChangeArrowheads="1"/>
          </p:cNvSpPr>
          <p:nvPr/>
        </p:nvSpPr>
        <p:spPr bwMode="auto">
          <a:xfrm>
            <a:off x="669925" y="5949950"/>
            <a:ext cx="246856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1200">
                <a:solidFill>
                  <a:schemeClr val="tx2"/>
                </a:solidFill>
                <a:latin typeface="Verdana" pitchFamily="34" charset="0"/>
              </a:rPr>
              <a:t>trenutak oblikovanja skupina</a:t>
            </a:r>
            <a:endParaRPr lang="en-GB" sz="1200">
              <a:solidFill>
                <a:schemeClr val="tx2"/>
              </a:solidFill>
              <a:latin typeface="Verdana" pitchFamily="34" charset="0"/>
            </a:endParaRPr>
          </a:p>
        </p:txBody>
      </p:sp>
      <p:sp>
        <p:nvSpPr>
          <p:cNvPr id="16413" name="Text Box 29"/>
          <p:cNvSpPr txBox="1">
            <a:spLocks noChangeArrowheads="1"/>
          </p:cNvSpPr>
          <p:nvPr/>
        </p:nvSpPr>
        <p:spPr bwMode="auto">
          <a:xfrm>
            <a:off x="661988" y="6373813"/>
            <a:ext cx="2741612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1200">
                <a:solidFill>
                  <a:schemeClr val="tx2"/>
                </a:solidFill>
                <a:latin typeface="Verdana" pitchFamily="34" charset="0"/>
              </a:rPr>
              <a:t>trenutak prikupljanja podataka</a:t>
            </a:r>
            <a:endParaRPr lang="en-GB" sz="1200">
              <a:solidFill>
                <a:schemeClr val="tx2"/>
              </a:solidFill>
              <a:latin typeface="Verdana" pitchFamily="34" charset="0"/>
            </a:endParaRPr>
          </a:p>
        </p:txBody>
      </p:sp>
      <p:sp>
        <p:nvSpPr>
          <p:cNvPr id="16414" name="Oval 30"/>
          <p:cNvSpPr>
            <a:spLocks noChangeArrowheads="1"/>
          </p:cNvSpPr>
          <p:nvPr/>
        </p:nvSpPr>
        <p:spPr bwMode="auto">
          <a:xfrm>
            <a:off x="1341438" y="4341813"/>
            <a:ext cx="144462" cy="144462"/>
          </a:xfrm>
          <a:prstGeom prst="ellipse">
            <a:avLst/>
          </a:prstGeom>
          <a:solidFill>
            <a:srgbClr val="CC0000"/>
          </a:solidFill>
          <a:ln w="9525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/>
          <a:p>
            <a:endParaRPr lang="hr-HR"/>
          </a:p>
        </p:txBody>
      </p:sp>
      <p:sp>
        <p:nvSpPr>
          <p:cNvPr id="16415" name="Oval 31"/>
          <p:cNvSpPr>
            <a:spLocks noChangeArrowheads="1"/>
          </p:cNvSpPr>
          <p:nvPr/>
        </p:nvSpPr>
        <p:spPr bwMode="auto">
          <a:xfrm>
            <a:off x="450850" y="6418263"/>
            <a:ext cx="144463" cy="144462"/>
          </a:xfrm>
          <a:prstGeom prst="ellipse">
            <a:avLst/>
          </a:prstGeom>
          <a:solidFill>
            <a:srgbClr val="99FFCC"/>
          </a:solidFill>
          <a:ln w="9525">
            <a:solidFill>
              <a:srgbClr val="99FFCC"/>
            </a:solidFill>
            <a:round/>
            <a:headEnd/>
            <a:tailEnd/>
          </a:ln>
        </p:spPr>
        <p:txBody>
          <a:bodyPr wrap="none" anchor="ctr"/>
          <a:lstStyle/>
          <a:p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116013" y="620713"/>
            <a:ext cx="6840537" cy="865187"/>
          </a:xfrm>
        </p:spPr>
        <p:txBody>
          <a:bodyPr/>
          <a:lstStyle/>
          <a:p>
            <a:pPr eaLnBrk="1" hangingPunct="1"/>
            <a:r>
              <a:rPr lang="hr-HR" sz="3800" b="1" smtClean="0">
                <a:latin typeface="Arial" charset="0"/>
              </a:rPr>
              <a:t>ISTRAŽIVANJE PAROVA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1550" y="1484313"/>
            <a:ext cx="7573963" cy="4752975"/>
          </a:xfrm>
        </p:spPr>
        <p:txBody>
          <a:bodyPr/>
          <a:lstStyle/>
          <a:p>
            <a:pPr marL="381000" indent="-288925" eaLnBrk="1" hangingPunct="1">
              <a:lnSpc>
                <a:spcPct val="80000"/>
              </a:lnSpc>
              <a:tabLst>
                <a:tab pos="2509838" algn="l"/>
              </a:tabLst>
            </a:pPr>
            <a:r>
              <a:rPr lang="hr-HR" sz="1800" smtClean="0">
                <a:latin typeface="Verdana" pitchFamily="34" charset="0"/>
              </a:rPr>
              <a:t>Povećava li određeni štetni čimbenik rizik za razvoj bolesti?</a:t>
            </a:r>
          </a:p>
          <a:p>
            <a:pPr marL="381000" indent="-288925" eaLnBrk="1" hangingPunct="1">
              <a:lnSpc>
                <a:spcPct val="80000"/>
              </a:lnSpc>
              <a:tabLst>
                <a:tab pos="2509838" algn="l"/>
              </a:tabLst>
            </a:pPr>
            <a:endParaRPr lang="hr-HR" sz="1800" smtClean="0">
              <a:latin typeface="Verdana" pitchFamily="34" charset="0"/>
            </a:endParaRPr>
          </a:p>
          <a:p>
            <a:pPr marL="381000" indent="-288925" eaLnBrk="1" hangingPunct="1">
              <a:lnSpc>
                <a:spcPct val="80000"/>
              </a:lnSpc>
              <a:tabLst>
                <a:tab pos="2509838" algn="l"/>
              </a:tabLst>
            </a:pPr>
            <a:r>
              <a:rPr lang="hr-HR" sz="1800" smtClean="0">
                <a:latin typeface="Verdana" pitchFamily="34" charset="0"/>
              </a:rPr>
              <a:t>bolesnike (</a:t>
            </a:r>
            <a:r>
              <a:rPr lang="hr-HR" sz="1800" i="1" smtClean="0">
                <a:latin typeface="Verdana" pitchFamily="34" charset="0"/>
              </a:rPr>
              <a:t>cases</a:t>
            </a:r>
            <a:r>
              <a:rPr lang="hr-HR" sz="1800" smtClean="0">
                <a:latin typeface="Verdana" pitchFamily="34" charset="0"/>
              </a:rPr>
              <a:t>) uspoređuje sa zdravim ispitanicima koji su im po svemu slični (</a:t>
            </a:r>
            <a:r>
              <a:rPr lang="hr-HR" sz="1800" i="1" smtClean="0">
                <a:latin typeface="Verdana" pitchFamily="34" charset="0"/>
              </a:rPr>
              <a:t>controls</a:t>
            </a:r>
            <a:r>
              <a:rPr lang="hr-HR" sz="1800" smtClean="0">
                <a:latin typeface="Verdana" pitchFamily="34" charset="0"/>
              </a:rPr>
              <a:t>) - sparivanje</a:t>
            </a:r>
          </a:p>
          <a:p>
            <a:pPr marL="381000" indent="-288925" eaLnBrk="1" hangingPunct="1">
              <a:lnSpc>
                <a:spcPct val="80000"/>
              </a:lnSpc>
              <a:tabLst>
                <a:tab pos="2509838" algn="l"/>
              </a:tabLst>
            </a:pPr>
            <a:endParaRPr lang="hr-HR" sz="1800" smtClean="0">
              <a:latin typeface="Verdana" pitchFamily="34" charset="0"/>
            </a:endParaRPr>
          </a:p>
          <a:p>
            <a:pPr marL="381000" indent="-288925" eaLnBrk="1" hangingPunct="1">
              <a:lnSpc>
                <a:spcPct val="80000"/>
              </a:lnSpc>
              <a:tabLst>
                <a:tab pos="2509838" algn="l"/>
              </a:tabLst>
            </a:pPr>
            <a:r>
              <a:rPr lang="hr-HR" sz="1800" smtClean="0">
                <a:latin typeface="Verdana" pitchFamily="34" charset="0"/>
              </a:rPr>
              <a:t>retrospektivno istražuje izloženost rizičnom čimbeniku i opisuje povezanost rizičnog čimbenika i bolesti/simptoma</a:t>
            </a:r>
          </a:p>
          <a:p>
            <a:pPr marL="381000" indent="-288925" eaLnBrk="1" hangingPunct="1">
              <a:lnSpc>
                <a:spcPct val="80000"/>
              </a:lnSpc>
              <a:tabLst>
                <a:tab pos="2509838" algn="l"/>
              </a:tabLst>
            </a:pPr>
            <a:endParaRPr lang="hr-HR" sz="1800" smtClean="0">
              <a:latin typeface="Verdana" pitchFamily="34" charset="0"/>
            </a:endParaRPr>
          </a:p>
          <a:p>
            <a:pPr marL="381000" indent="-288925" eaLnBrk="1" hangingPunct="1">
              <a:lnSpc>
                <a:spcPct val="80000"/>
              </a:lnSpc>
              <a:tabLst>
                <a:tab pos="2509838" algn="l"/>
              </a:tabLst>
            </a:pPr>
            <a:r>
              <a:rPr lang="hr-HR" sz="1800" smtClean="0">
                <a:latin typeface="Verdana" pitchFamily="34" charset="0"/>
              </a:rPr>
              <a:t>omjer izgleda (engl. </a:t>
            </a:r>
            <a:r>
              <a:rPr lang="hr-HR" sz="1800" i="1" smtClean="0">
                <a:latin typeface="Verdana" pitchFamily="34" charset="0"/>
              </a:rPr>
              <a:t>odds ratio</a:t>
            </a:r>
            <a:r>
              <a:rPr lang="hr-HR" sz="1800" smtClean="0">
                <a:latin typeface="Verdana" pitchFamily="34" charset="0"/>
              </a:rPr>
              <a:t>): omjer izgleda (</a:t>
            </a:r>
            <a:r>
              <a:rPr lang="hr-HR" sz="1800" i="1" smtClean="0">
                <a:latin typeface="Verdana" pitchFamily="34" charset="0"/>
              </a:rPr>
              <a:t>odds</a:t>
            </a:r>
            <a:r>
              <a:rPr lang="hr-HR" sz="1800" smtClean="0">
                <a:latin typeface="Verdana" pitchFamily="34" charset="0"/>
              </a:rPr>
              <a:t>) da su bolesnici bili izloženi i vjerojatnosti da je kontrola bila izložena ispitivanom čimbeniku (odds ratio=1; izgledi su jednaki u obje skupine)</a:t>
            </a:r>
          </a:p>
          <a:p>
            <a:pPr marL="381000" indent="-288925" eaLnBrk="1" hangingPunct="1">
              <a:lnSpc>
                <a:spcPct val="80000"/>
              </a:lnSpc>
              <a:buFont typeface="Wingdings" pitchFamily="2" charset="2"/>
              <a:buNone/>
              <a:tabLst>
                <a:tab pos="2509838" algn="l"/>
              </a:tabLst>
            </a:pPr>
            <a:r>
              <a:rPr lang="hr-HR" sz="1800" b="1" i="1" smtClean="0"/>
              <a:t>    Odds ratio (OR)= a/b </a:t>
            </a:r>
            <a:r>
              <a:rPr lang="hr-HR" sz="1800" b="1" smtClean="0"/>
              <a:t>/</a:t>
            </a:r>
            <a:r>
              <a:rPr lang="hr-HR" sz="1800" b="1" i="1" smtClean="0"/>
              <a:t> c/d = ad </a:t>
            </a:r>
            <a:r>
              <a:rPr lang="hr-HR" sz="1800" b="1" smtClean="0"/>
              <a:t>/</a:t>
            </a:r>
            <a:r>
              <a:rPr lang="hr-HR" sz="1800" b="1" i="1" smtClean="0"/>
              <a:t> bc</a:t>
            </a:r>
            <a:endParaRPr lang="hr-HR" sz="1800" smtClean="0"/>
          </a:p>
          <a:p>
            <a:pPr marL="381000" indent="-288925" eaLnBrk="1" hangingPunct="1">
              <a:lnSpc>
                <a:spcPct val="80000"/>
              </a:lnSpc>
              <a:tabLst>
                <a:tab pos="2509838" algn="l"/>
              </a:tabLst>
            </a:pPr>
            <a:endParaRPr lang="hr-HR" sz="1800" smtClean="0"/>
          </a:p>
          <a:p>
            <a:pPr marL="381000" indent="-288925" eaLnBrk="1" hangingPunct="1">
              <a:lnSpc>
                <a:spcPct val="80000"/>
              </a:lnSpc>
              <a:tabLst>
                <a:tab pos="2509838" algn="l"/>
              </a:tabLst>
            </a:pPr>
            <a:r>
              <a:rPr lang="hr-HR" sz="1800" smtClean="0">
                <a:latin typeface="Verdana" pitchFamily="34" charset="0"/>
              </a:rPr>
              <a:t>ako je učestalost izloženosti nekom čimbeniku veća u bolesnika nego u zdravih ispitanika, izloženost je mogući čimbenik rizika za razvoj bolesti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548680"/>
            <a:ext cx="7272015" cy="791964"/>
          </a:xfrm>
        </p:spPr>
        <p:txBody>
          <a:bodyPr/>
          <a:lstStyle/>
          <a:p>
            <a:pPr eaLnBrk="1" hangingPunct="1"/>
            <a:r>
              <a:rPr lang="hr-HR" sz="2800" dirty="0" smtClean="0">
                <a:solidFill>
                  <a:schemeClr val="hlink"/>
                </a:solidFill>
                <a:latin typeface="Verdana" pitchFamily="34" charset="0"/>
              </a:rPr>
              <a:t>Studija slučajeva i kontrola (parova)</a:t>
            </a:r>
            <a:endParaRPr lang="hr-HR" sz="2800" dirty="0" smtClean="0">
              <a:solidFill>
                <a:schemeClr val="hlink"/>
              </a:solidFill>
              <a:latin typeface="Verdana" pitchFamily="34" charset="0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556792"/>
            <a:ext cx="8262416" cy="4396234"/>
          </a:xfrm>
        </p:spPr>
        <p:txBody>
          <a:bodyPr/>
          <a:lstStyle/>
          <a:p>
            <a:pPr marL="447675" indent="-266700" eaLnBrk="1" hangingPunct="1">
              <a:buFont typeface="Wingdings" pitchFamily="2" charset="2"/>
              <a:buNone/>
            </a:pPr>
            <a:r>
              <a:rPr lang="hr-HR" sz="2500" dirty="0" smtClean="0">
                <a:solidFill>
                  <a:schemeClr val="tx2"/>
                </a:solidFill>
              </a:rPr>
              <a:t>PREDNOSTI:</a:t>
            </a:r>
          </a:p>
          <a:p>
            <a:pPr marL="447675" indent="-266700" eaLnBrk="1" hangingPunct="1"/>
            <a:r>
              <a:rPr lang="hr-HR" sz="2100" dirty="0" smtClean="0"/>
              <a:t>brzo </a:t>
            </a:r>
            <a:r>
              <a:rPr lang="hr-HR" sz="2100" dirty="0" smtClean="0"/>
              <a:t>provođenje i niska cijena</a:t>
            </a:r>
          </a:p>
          <a:p>
            <a:pPr marL="447675" indent="-266700" eaLnBrk="1" hangingPunct="1"/>
            <a:r>
              <a:rPr lang="hr-HR" sz="2100" dirty="0" smtClean="0"/>
              <a:t>prikladno za rijetke bolesti</a:t>
            </a:r>
          </a:p>
          <a:p>
            <a:pPr marL="447675" indent="-266700" eaLnBrk="1" hangingPunct="1"/>
            <a:r>
              <a:rPr lang="hr-HR" sz="2100" dirty="0" smtClean="0"/>
              <a:t>može istraživati učinak više rizičnih čimbenika</a:t>
            </a:r>
          </a:p>
          <a:p>
            <a:pPr marL="447675" indent="-266700" eaLnBrk="1" hangingPunct="1">
              <a:spcBef>
                <a:spcPct val="0"/>
              </a:spcBef>
              <a:buFont typeface="Wingdings" pitchFamily="2" charset="2"/>
              <a:buNone/>
            </a:pPr>
            <a:endParaRPr lang="hr-HR" sz="2100" dirty="0" smtClean="0"/>
          </a:p>
          <a:p>
            <a:pPr marL="447675" indent="-266700"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hr-HR" sz="2500" dirty="0" smtClean="0">
                <a:solidFill>
                  <a:schemeClr val="tx2"/>
                </a:solidFill>
              </a:rPr>
              <a:t>OGRANIČENJA:</a:t>
            </a:r>
            <a:r>
              <a:rPr lang="hr-HR" sz="2500" dirty="0" smtClean="0"/>
              <a:t> </a:t>
            </a:r>
          </a:p>
          <a:p>
            <a:pPr marL="447675" indent="-266700" eaLnBrk="1" hangingPunct="1">
              <a:spcBef>
                <a:spcPct val="0"/>
              </a:spcBef>
            </a:pPr>
            <a:r>
              <a:rPr lang="hr-HR" sz="2100" dirty="0" smtClean="0"/>
              <a:t>može istraživati samo jedan ishod</a:t>
            </a:r>
          </a:p>
          <a:p>
            <a:pPr marL="447675" indent="-266700" eaLnBrk="1" hangingPunct="1"/>
            <a:r>
              <a:rPr lang="hr-HR" sz="2100" dirty="0" smtClean="0"/>
              <a:t>nije čvrst dokaz uzročnosti</a:t>
            </a:r>
          </a:p>
          <a:p>
            <a:pPr marL="447675" indent="-266700" eaLnBrk="1" hangingPunct="1"/>
            <a:r>
              <a:rPr lang="hr-HR" sz="2100" dirty="0" smtClean="0"/>
              <a:t>poteškoće u oblikovanju valjane kontrolne skupine</a:t>
            </a:r>
          </a:p>
          <a:p>
            <a:pPr marL="447675" indent="-266700" eaLnBrk="1" hangingPunct="1"/>
            <a:r>
              <a:rPr lang="hr-HR" sz="2100" dirty="0" smtClean="0"/>
              <a:t>česti otkloni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1168400" y="506413"/>
            <a:ext cx="6840538" cy="936625"/>
          </a:xfrm>
        </p:spPr>
        <p:txBody>
          <a:bodyPr/>
          <a:lstStyle/>
          <a:p>
            <a:pPr eaLnBrk="1" hangingPunct="1"/>
            <a:r>
              <a:rPr lang="hr-HR" sz="3200" b="1" smtClean="0">
                <a:latin typeface="Arial" charset="0"/>
              </a:rPr>
              <a:t>KOHORTNO ISTRAŽIVANJE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2938" y="1585913"/>
            <a:ext cx="8170862" cy="4699000"/>
          </a:xfrm>
        </p:spPr>
        <p:txBody>
          <a:bodyPr/>
          <a:lstStyle/>
          <a:p>
            <a:pPr marL="263525" indent="-182563" eaLnBrk="1" hangingPunct="1">
              <a:lnSpc>
                <a:spcPct val="95000"/>
              </a:lnSpc>
              <a:spcBef>
                <a:spcPct val="0"/>
              </a:spcBef>
              <a:tabLst>
                <a:tab pos="263525" algn="l"/>
              </a:tabLst>
            </a:pPr>
            <a:r>
              <a:rPr lang="hr-HR" sz="1900" smtClean="0"/>
              <a:t>Povećava li određeni štetni čimbenik rizik za razvoj bolesti?</a:t>
            </a:r>
          </a:p>
          <a:p>
            <a:pPr marL="263525" indent="-182563" eaLnBrk="1" hangingPunct="1">
              <a:lnSpc>
                <a:spcPct val="95000"/>
              </a:lnSpc>
              <a:spcBef>
                <a:spcPct val="0"/>
              </a:spcBef>
              <a:tabLst>
                <a:tab pos="263525" algn="l"/>
              </a:tabLst>
            </a:pPr>
            <a:endParaRPr lang="hr-HR" sz="1900" smtClean="0"/>
          </a:p>
          <a:p>
            <a:pPr marL="263525" indent="-182563" eaLnBrk="1" hangingPunct="1">
              <a:lnSpc>
                <a:spcPct val="95000"/>
              </a:lnSpc>
              <a:spcBef>
                <a:spcPct val="0"/>
              </a:spcBef>
              <a:tabLst>
                <a:tab pos="263525" algn="l"/>
              </a:tabLst>
            </a:pPr>
            <a:r>
              <a:rPr lang="hr-HR" sz="1900" smtClean="0"/>
              <a:t>na početku se oblikuje kohorta, skupina ispitanika koji nemaju ishod koji želimo pratiti; ona se razvrsta u dvije skupine na temelju izloženosti ispitivanom čimbeniku, a potom se ispitanici prate (prospektivno istraživanje), u odnosu na taj ishod</a:t>
            </a:r>
          </a:p>
          <a:p>
            <a:pPr marL="263525" indent="-182563" eaLnBrk="1" hangingPunct="1">
              <a:lnSpc>
                <a:spcPct val="95000"/>
              </a:lnSpc>
              <a:spcBef>
                <a:spcPct val="0"/>
              </a:spcBef>
              <a:tabLst>
                <a:tab pos="263525" algn="l"/>
              </a:tabLst>
            </a:pPr>
            <a:endParaRPr lang="hr-HR" sz="1900" smtClean="0"/>
          </a:p>
          <a:p>
            <a:pPr marL="263525" indent="-182563" eaLnBrk="1" hangingPunct="1">
              <a:lnSpc>
                <a:spcPct val="95000"/>
              </a:lnSpc>
              <a:spcBef>
                <a:spcPct val="0"/>
              </a:spcBef>
              <a:tabLst>
                <a:tab pos="263525" algn="l"/>
              </a:tabLst>
            </a:pPr>
            <a:r>
              <a:rPr lang="hr-HR" sz="1900" smtClean="0"/>
              <a:t>mjeri incidenciju (pojavnost, apsolutni rizik) bolesti (broj novih slučajeva bolesti u definiranoj populaciji kroz određeno vrijeme)</a:t>
            </a:r>
          </a:p>
          <a:p>
            <a:pPr marL="263525" indent="-182563" eaLnBrk="1" hangingPunct="1">
              <a:lnSpc>
                <a:spcPct val="95000"/>
              </a:lnSpc>
              <a:spcBef>
                <a:spcPct val="0"/>
              </a:spcBef>
              <a:tabLst>
                <a:tab pos="263525" algn="l"/>
              </a:tabLst>
            </a:pPr>
            <a:endParaRPr lang="hr-HR" sz="1900" smtClean="0"/>
          </a:p>
          <a:p>
            <a:pPr marL="263525" indent="-182563" eaLnBrk="1" hangingPunct="1">
              <a:lnSpc>
                <a:spcPct val="95000"/>
              </a:lnSpc>
              <a:spcBef>
                <a:spcPct val="0"/>
              </a:spcBef>
              <a:tabLst>
                <a:tab pos="263525" algn="l"/>
              </a:tabLst>
            </a:pPr>
            <a:r>
              <a:rPr lang="hr-HR" sz="1900" smtClean="0"/>
              <a:t>procjenjuje uzročnu povezanost </a:t>
            </a:r>
          </a:p>
          <a:p>
            <a:pPr marL="263525" indent="-182563" eaLnBrk="1" hangingPunct="1">
              <a:lnSpc>
                <a:spcPct val="95000"/>
              </a:lnSpc>
              <a:spcBef>
                <a:spcPct val="0"/>
              </a:spcBef>
              <a:tabLst>
                <a:tab pos="263525" algn="l"/>
              </a:tabLst>
            </a:pPr>
            <a:endParaRPr lang="hr-HR" sz="1900" smtClean="0"/>
          </a:p>
          <a:p>
            <a:pPr marL="263525" indent="-182563" eaLnBrk="1" hangingPunct="1">
              <a:lnSpc>
                <a:spcPct val="95000"/>
              </a:lnSpc>
              <a:spcBef>
                <a:spcPct val="0"/>
              </a:spcBef>
              <a:tabLst>
                <a:tab pos="263525" algn="l"/>
              </a:tabLst>
            </a:pPr>
            <a:r>
              <a:rPr lang="hr-HR" sz="1900" smtClean="0"/>
              <a:t>relativni rizik: omjer incidencije u skupini izloženih prema incidenciji u skupini neizloženih</a:t>
            </a:r>
          </a:p>
          <a:p>
            <a:pPr marL="263525" indent="-182563" eaLnBrk="1" hangingPunct="1">
              <a:lnSpc>
                <a:spcPct val="95000"/>
              </a:lnSpc>
              <a:spcBef>
                <a:spcPct val="0"/>
              </a:spcBef>
              <a:tabLst>
                <a:tab pos="263525" algn="l"/>
              </a:tabLst>
            </a:pPr>
            <a:endParaRPr lang="hr-HR" sz="1900" smtClean="0"/>
          </a:p>
          <a:p>
            <a:pPr marL="263525" indent="-182563" eaLnBrk="1" hangingPunct="1">
              <a:lnSpc>
                <a:spcPct val="95000"/>
              </a:lnSpc>
              <a:spcBef>
                <a:spcPct val="0"/>
              </a:spcBef>
              <a:tabLst>
                <a:tab pos="263525" algn="l"/>
              </a:tabLst>
            </a:pPr>
            <a:r>
              <a:rPr lang="hr-HR" sz="1900" smtClean="0"/>
              <a:t>istraživanje etiologije i prognoze bolesti, učinka  liječenja i sl.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1043608" y="476672"/>
            <a:ext cx="6984776" cy="504056"/>
          </a:xfrm>
        </p:spPr>
        <p:txBody>
          <a:bodyPr/>
          <a:lstStyle/>
          <a:p>
            <a:pPr algn="ctr" eaLnBrk="1" hangingPunct="1"/>
            <a:r>
              <a:rPr lang="hr-HR" sz="3200" dirty="0" smtClean="0">
                <a:solidFill>
                  <a:schemeClr val="hlink"/>
                </a:solidFill>
                <a:latin typeface="Verdana" pitchFamily="34" charset="0"/>
              </a:rPr>
              <a:t>KOHORTNA STUDIJA</a:t>
            </a:r>
            <a:endParaRPr lang="hr-HR" sz="3200" dirty="0" smtClean="0">
              <a:solidFill>
                <a:schemeClr val="hlink"/>
              </a:solidFill>
              <a:latin typeface="Verdana" pitchFamily="34" charset="0"/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16013" y="1052513"/>
            <a:ext cx="6975475" cy="5284787"/>
          </a:xfrm>
        </p:spPr>
        <p:txBody>
          <a:bodyPr/>
          <a:lstStyle/>
          <a:p>
            <a:pPr marL="361950" indent="-276225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hr-HR" sz="2000" dirty="0" smtClean="0">
                <a:solidFill>
                  <a:schemeClr val="tx2"/>
                </a:solidFill>
              </a:rPr>
              <a:t>PREDNOSTI:</a:t>
            </a:r>
          </a:p>
          <a:p>
            <a:pPr marL="361950" indent="-276225" eaLnBrk="1" hangingPunct="1">
              <a:lnSpc>
                <a:spcPct val="90000"/>
              </a:lnSpc>
            </a:pPr>
            <a:r>
              <a:rPr lang="hr-HR" sz="2000" dirty="0" smtClean="0"/>
              <a:t>omogućuje točno mjerenje ispitivanog čimbenika</a:t>
            </a:r>
          </a:p>
          <a:p>
            <a:pPr marL="361950" indent="-276225" eaLnBrk="1" hangingPunct="1">
              <a:lnSpc>
                <a:spcPct val="90000"/>
              </a:lnSpc>
            </a:pPr>
            <a:r>
              <a:rPr lang="hr-HR" sz="2000" dirty="0" smtClean="0"/>
              <a:t>procjenjuje incidenciju (apsolutni rizik) i relativni rizik (u odnosu na kontrolnu skupinu)</a:t>
            </a:r>
          </a:p>
          <a:p>
            <a:pPr marL="361950" indent="-276225" eaLnBrk="1" hangingPunct="1">
              <a:lnSpc>
                <a:spcPct val="90000"/>
              </a:lnSpc>
            </a:pPr>
            <a:r>
              <a:rPr lang="hr-HR" sz="2000" dirty="0" smtClean="0"/>
              <a:t>može mjeriti više ishoda</a:t>
            </a:r>
          </a:p>
          <a:p>
            <a:pPr marL="361950" indent="-276225" eaLnBrk="1" hangingPunct="1">
              <a:lnSpc>
                <a:spcPct val="90000"/>
              </a:lnSpc>
            </a:pPr>
            <a:r>
              <a:rPr lang="hr-HR" sz="2000" dirty="0" smtClean="0"/>
              <a:t>moguć je nadzor pojedinih zbunjujućih čimbenika</a:t>
            </a:r>
          </a:p>
          <a:p>
            <a:pPr marL="361950" indent="-276225" eaLnBrk="1" hangingPunct="1">
              <a:lnSpc>
                <a:spcPct val="90000"/>
              </a:lnSpc>
            </a:pPr>
            <a:r>
              <a:rPr lang="hr-HR" sz="2000" dirty="0" smtClean="0"/>
              <a:t>utvrđuje vremenski slijed izloženosti određenom čimbeniku i pojave bolesti (uzročna povezanost)</a:t>
            </a:r>
          </a:p>
          <a:p>
            <a:pPr marL="361950" indent="-276225" eaLnBrk="1" hangingPunct="1">
              <a:lnSpc>
                <a:spcPct val="90000"/>
              </a:lnSpc>
              <a:buFont typeface="Wingdings" pitchFamily="2" charset="2"/>
              <a:buNone/>
            </a:pPr>
            <a:endParaRPr lang="hr-HR" sz="2000" dirty="0" smtClean="0"/>
          </a:p>
          <a:p>
            <a:pPr marL="361950" indent="-276225" eaLnBrk="1" hangingPunct="1"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hr-HR" sz="2000" dirty="0" smtClean="0">
                <a:solidFill>
                  <a:schemeClr val="tx2"/>
                </a:solidFill>
              </a:rPr>
              <a:t>OGRANIČENJA: </a:t>
            </a:r>
          </a:p>
          <a:p>
            <a:pPr marL="361950" indent="-276225" eaLnBrk="1" hangingPunct="1">
              <a:lnSpc>
                <a:spcPct val="90000"/>
              </a:lnSpc>
            </a:pPr>
            <a:r>
              <a:rPr lang="hr-HR" sz="2000" dirty="0" smtClean="0"/>
              <a:t>dugotrajnost i visoka cijena</a:t>
            </a:r>
          </a:p>
          <a:p>
            <a:pPr marL="361950" indent="-276225" eaLnBrk="1" hangingPunct="1">
              <a:lnSpc>
                <a:spcPct val="90000"/>
              </a:lnSpc>
            </a:pPr>
            <a:r>
              <a:rPr lang="hr-HR" sz="2000" dirty="0" smtClean="0"/>
              <a:t>neprimjereno za proučavanje rijetkih bolesti</a:t>
            </a:r>
          </a:p>
          <a:p>
            <a:pPr marL="361950" indent="-276225" eaLnBrk="1" hangingPunct="1">
              <a:lnSpc>
                <a:spcPct val="90000"/>
              </a:lnSpc>
            </a:pPr>
            <a:r>
              <a:rPr lang="hr-HR" sz="2000" dirty="0" smtClean="0"/>
              <a:t>bolest može imati dugotrajnu </a:t>
            </a:r>
            <a:r>
              <a:rPr lang="hr-HR" sz="2000" dirty="0" err="1" smtClean="0"/>
              <a:t>pretkliničku</a:t>
            </a:r>
            <a:r>
              <a:rPr lang="hr-HR" sz="2000" dirty="0" smtClean="0"/>
              <a:t> fazu (“lažno” zdravi)</a:t>
            </a:r>
          </a:p>
          <a:p>
            <a:pPr marL="361950" indent="-276225" eaLnBrk="1" hangingPunct="1">
              <a:lnSpc>
                <a:spcPct val="90000"/>
              </a:lnSpc>
            </a:pPr>
            <a:r>
              <a:rPr lang="hr-HR" sz="2000" dirty="0" smtClean="0"/>
              <a:t>izloženost se može mijenjati s vremenom</a:t>
            </a:r>
          </a:p>
          <a:p>
            <a:pPr marL="361950" indent="-276225" eaLnBrk="1" hangingPunct="1">
              <a:lnSpc>
                <a:spcPct val="90000"/>
              </a:lnSpc>
            </a:pPr>
            <a:r>
              <a:rPr lang="hr-HR" sz="2000" dirty="0" smtClean="0"/>
              <a:t>problemi vezani uz dugotrajno praćenje ispitanika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1763713" y="404813"/>
            <a:ext cx="5976937" cy="1223962"/>
          </a:xfrm>
        </p:spPr>
        <p:txBody>
          <a:bodyPr/>
          <a:lstStyle/>
          <a:p>
            <a:pPr eaLnBrk="1" hangingPunct="1"/>
            <a:r>
              <a:rPr lang="hr-HR" sz="2900" smtClean="0">
                <a:solidFill>
                  <a:schemeClr val="hlink"/>
                </a:solidFill>
                <a:latin typeface="Arial" charset="0"/>
              </a:rPr>
              <a:t>KOHORTNO ISTRAŽIVANJE </a:t>
            </a:r>
            <a:br>
              <a:rPr lang="hr-HR" sz="2900" smtClean="0">
                <a:solidFill>
                  <a:schemeClr val="hlink"/>
                </a:solidFill>
                <a:latin typeface="Arial" charset="0"/>
              </a:rPr>
            </a:br>
            <a:r>
              <a:rPr lang="hr-HR" sz="2900" smtClean="0">
                <a:solidFill>
                  <a:schemeClr val="hlink"/>
                </a:solidFill>
                <a:latin typeface="Arial" charset="0"/>
              </a:rPr>
              <a:t>(</a:t>
            </a:r>
            <a:r>
              <a:rPr lang="hr-HR" sz="2900" i="1" smtClean="0">
                <a:solidFill>
                  <a:schemeClr val="hlink"/>
                </a:solidFill>
                <a:latin typeface="Arial" charset="0"/>
              </a:rPr>
              <a:t>cohort study</a:t>
            </a:r>
            <a:r>
              <a:rPr lang="hr-HR" sz="2900" smtClean="0">
                <a:solidFill>
                  <a:schemeClr val="hlink"/>
                </a:solidFill>
                <a:latin typeface="Arial" charset="0"/>
              </a:rPr>
              <a:t>)</a:t>
            </a:r>
          </a:p>
        </p:txBody>
      </p:sp>
      <p:sp>
        <p:nvSpPr>
          <p:cNvPr id="19459" name="Line 3"/>
          <p:cNvSpPr>
            <a:spLocks noChangeShapeType="1"/>
          </p:cNvSpPr>
          <p:nvPr/>
        </p:nvSpPr>
        <p:spPr bwMode="auto">
          <a:xfrm flipH="1">
            <a:off x="1903413" y="2133600"/>
            <a:ext cx="0" cy="3816350"/>
          </a:xfrm>
          <a:prstGeom prst="line">
            <a:avLst/>
          </a:prstGeom>
          <a:noFill/>
          <a:ln w="28575">
            <a:solidFill>
              <a:srgbClr val="FDE58D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hr-HR"/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 rot="-5400000">
            <a:off x="1608932" y="2388394"/>
            <a:ext cx="86201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hr-HR" sz="1400">
                <a:solidFill>
                  <a:schemeClr val="bg1"/>
                </a:solidFill>
                <a:latin typeface="Verdana" pitchFamily="34" charset="0"/>
              </a:rPr>
              <a:t>vrijeme</a:t>
            </a:r>
            <a:endParaRPr lang="en-US" sz="140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488950" y="2806700"/>
            <a:ext cx="113665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hr-HR" sz="1400" i="1">
                <a:solidFill>
                  <a:schemeClr val="tx2"/>
                </a:solidFill>
                <a:latin typeface="Verdana" pitchFamily="34" charset="0"/>
              </a:rPr>
              <a:t>sadašnjost</a:t>
            </a:r>
          </a:p>
          <a:p>
            <a:pPr algn="ctr" eaLnBrk="0" hangingPunct="0"/>
            <a:r>
              <a:rPr lang="hr-HR" sz="1400" i="1">
                <a:solidFill>
                  <a:schemeClr val="tx2"/>
                </a:solidFill>
                <a:latin typeface="Verdana" pitchFamily="34" charset="0"/>
              </a:rPr>
              <a:t>(prošlost)</a:t>
            </a:r>
            <a:endParaRPr lang="en-US">
              <a:solidFill>
                <a:schemeClr val="tx2"/>
              </a:solidFill>
              <a:latin typeface="Verdana" pitchFamily="34" charset="0"/>
            </a:endParaRPr>
          </a:p>
        </p:txBody>
      </p:sp>
      <p:sp>
        <p:nvSpPr>
          <p:cNvPr id="19462" name="Text Box 6"/>
          <p:cNvSpPr txBox="1">
            <a:spLocks noChangeArrowheads="1"/>
          </p:cNvSpPr>
          <p:nvPr/>
        </p:nvSpPr>
        <p:spPr bwMode="auto">
          <a:xfrm>
            <a:off x="368300" y="4611688"/>
            <a:ext cx="129857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hr-HR" sz="1400" i="1">
                <a:solidFill>
                  <a:schemeClr val="tx2"/>
                </a:solidFill>
                <a:latin typeface="Verdana" pitchFamily="34" charset="0"/>
              </a:rPr>
              <a:t>budućnost</a:t>
            </a:r>
          </a:p>
          <a:p>
            <a:pPr algn="ctr" eaLnBrk="0" hangingPunct="0"/>
            <a:r>
              <a:rPr lang="hr-HR" sz="1400" i="1">
                <a:solidFill>
                  <a:schemeClr val="tx2"/>
                </a:solidFill>
                <a:latin typeface="Verdana" pitchFamily="34" charset="0"/>
              </a:rPr>
              <a:t>(sadašnjost)</a:t>
            </a:r>
            <a:endParaRPr lang="en-US">
              <a:solidFill>
                <a:schemeClr val="tx2"/>
              </a:solidFill>
              <a:latin typeface="Verdana" pitchFamily="34" charset="0"/>
            </a:endParaRPr>
          </a:p>
        </p:txBody>
      </p:sp>
      <p:sp>
        <p:nvSpPr>
          <p:cNvPr id="19463" name="Oval 7"/>
          <p:cNvSpPr>
            <a:spLocks noChangeArrowheads="1"/>
          </p:cNvSpPr>
          <p:nvPr/>
        </p:nvSpPr>
        <p:spPr bwMode="auto">
          <a:xfrm>
            <a:off x="7164388" y="4581525"/>
            <a:ext cx="1295400" cy="720725"/>
          </a:xfrm>
          <a:prstGeom prst="ellipse">
            <a:avLst/>
          </a:prstGeom>
          <a:solidFill>
            <a:srgbClr val="FFFF99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r-HR"/>
          </a:p>
        </p:txBody>
      </p:sp>
      <p:sp>
        <p:nvSpPr>
          <p:cNvPr id="19464" name="Oval 8"/>
          <p:cNvSpPr>
            <a:spLocks noChangeArrowheads="1"/>
          </p:cNvSpPr>
          <p:nvPr/>
        </p:nvSpPr>
        <p:spPr bwMode="auto">
          <a:xfrm>
            <a:off x="5364163" y="4581525"/>
            <a:ext cx="1295400" cy="720725"/>
          </a:xfrm>
          <a:prstGeom prst="ellipse">
            <a:avLst/>
          </a:prstGeom>
          <a:solidFill>
            <a:srgbClr val="FFFF99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r-HR"/>
          </a:p>
        </p:txBody>
      </p:sp>
      <p:sp>
        <p:nvSpPr>
          <p:cNvPr id="19465" name="Oval 9"/>
          <p:cNvSpPr>
            <a:spLocks noChangeArrowheads="1"/>
          </p:cNvSpPr>
          <p:nvPr/>
        </p:nvSpPr>
        <p:spPr bwMode="auto">
          <a:xfrm>
            <a:off x="5903913" y="2649538"/>
            <a:ext cx="1951037" cy="927100"/>
          </a:xfrm>
          <a:prstGeom prst="ellipse">
            <a:avLst/>
          </a:prstGeom>
          <a:solidFill>
            <a:srgbClr val="FFFF99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r-HR"/>
          </a:p>
        </p:txBody>
      </p:sp>
      <p:sp>
        <p:nvSpPr>
          <p:cNvPr id="19466" name="Oval 10"/>
          <p:cNvSpPr>
            <a:spLocks noChangeArrowheads="1"/>
          </p:cNvSpPr>
          <p:nvPr/>
        </p:nvSpPr>
        <p:spPr bwMode="auto">
          <a:xfrm>
            <a:off x="2692400" y="2717800"/>
            <a:ext cx="1871663" cy="858838"/>
          </a:xfrm>
          <a:prstGeom prst="ellipse">
            <a:avLst/>
          </a:prstGeom>
          <a:solidFill>
            <a:srgbClr val="FFFF99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r-HR"/>
          </a:p>
        </p:txBody>
      </p:sp>
      <p:sp>
        <p:nvSpPr>
          <p:cNvPr id="19467" name="Oval 11"/>
          <p:cNvSpPr>
            <a:spLocks noChangeArrowheads="1"/>
          </p:cNvSpPr>
          <p:nvPr/>
        </p:nvSpPr>
        <p:spPr bwMode="auto">
          <a:xfrm>
            <a:off x="3924300" y="4579938"/>
            <a:ext cx="1295400" cy="720725"/>
          </a:xfrm>
          <a:prstGeom prst="ellipse">
            <a:avLst/>
          </a:prstGeom>
          <a:solidFill>
            <a:srgbClr val="FFFF99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r-HR"/>
          </a:p>
        </p:txBody>
      </p:sp>
      <p:sp>
        <p:nvSpPr>
          <p:cNvPr id="19468" name="Oval 12"/>
          <p:cNvSpPr>
            <a:spLocks noChangeArrowheads="1"/>
          </p:cNvSpPr>
          <p:nvPr/>
        </p:nvSpPr>
        <p:spPr bwMode="auto">
          <a:xfrm>
            <a:off x="2051050" y="4579938"/>
            <a:ext cx="1295400" cy="720725"/>
          </a:xfrm>
          <a:prstGeom prst="ellipse">
            <a:avLst/>
          </a:prstGeom>
          <a:solidFill>
            <a:srgbClr val="FFFF99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r-HR"/>
          </a:p>
        </p:txBody>
      </p:sp>
      <p:sp>
        <p:nvSpPr>
          <p:cNvPr id="19469" name="Rectangle 13"/>
          <p:cNvSpPr>
            <a:spLocks noChangeArrowheads="1"/>
          </p:cNvSpPr>
          <p:nvPr/>
        </p:nvSpPr>
        <p:spPr bwMode="auto">
          <a:xfrm>
            <a:off x="5543550" y="4540250"/>
            <a:ext cx="1447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r-HR"/>
          </a:p>
        </p:txBody>
      </p:sp>
      <p:sp>
        <p:nvSpPr>
          <p:cNvPr id="19470" name="Text Box 14"/>
          <p:cNvSpPr txBox="1">
            <a:spLocks noChangeArrowheads="1"/>
          </p:cNvSpPr>
          <p:nvPr/>
        </p:nvSpPr>
        <p:spPr bwMode="auto">
          <a:xfrm>
            <a:off x="5900738" y="2925763"/>
            <a:ext cx="1951037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hr-HR" sz="2200">
                <a:latin typeface="Verdana" pitchFamily="34" charset="0"/>
              </a:rPr>
              <a:t>NEIZLOŽENI</a:t>
            </a:r>
            <a:endParaRPr lang="en-US" sz="2200">
              <a:latin typeface="Verdana" pitchFamily="34" charset="0"/>
            </a:endParaRPr>
          </a:p>
        </p:txBody>
      </p:sp>
      <p:sp>
        <p:nvSpPr>
          <p:cNvPr id="19471" name="Text Box 15"/>
          <p:cNvSpPr txBox="1">
            <a:spLocks noChangeArrowheads="1"/>
          </p:cNvSpPr>
          <p:nvPr/>
        </p:nvSpPr>
        <p:spPr bwMode="auto">
          <a:xfrm>
            <a:off x="2825750" y="2925763"/>
            <a:ext cx="1565275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hr-HR" sz="2200">
                <a:solidFill>
                  <a:srgbClr val="CC0000"/>
                </a:solidFill>
                <a:latin typeface="Verdana" pitchFamily="34" charset="0"/>
              </a:rPr>
              <a:t>IZLOŽENI</a:t>
            </a:r>
            <a:endParaRPr lang="en-US" sz="2200">
              <a:solidFill>
                <a:srgbClr val="CC0000"/>
              </a:solidFill>
              <a:latin typeface="Verdana" pitchFamily="34" charset="0"/>
            </a:endParaRPr>
          </a:p>
        </p:txBody>
      </p:sp>
      <p:sp>
        <p:nvSpPr>
          <p:cNvPr id="19472" name="Text Box 16"/>
          <p:cNvSpPr txBox="1">
            <a:spLocks noChangeArrowheads="1"/>
          </p:cNvSpPr>
          <p:nvPr/>
        </p:nvSpPr>
        <p:spPr bwMode="auto">
          <a:xfrm>
            <a:off x="7194550" y="4700588"/>
            <a:ext cx="12620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hr-HR" sz="2400">
                <a:solidFill>
                  <a:srgbClr val="CC0000"/>
                </a:solidFill>
                <a:latin typeface="Verdana" pitchFamily="34" charset="0"/>
              </a:rPr>
              <a:t>bolesni</a:t>
            </a:r>
            <a:endParaRPr lang="en-US" sz="2400">
              <a:solidFill>
                <a:srgbClr val="CC0000"/>
              </a:solidFill>
              <a:latin typeface="Verdana" pitchFamily="34" charset="0"/>
            </a:endParaRPr>
          </a:p>
        </p:txBody>
      </p:sp>
      <p:sp>
        <p:nvSpPr>
          <p:cNvPr id="19473" name="Line 17"/>
          <p:cNvSpPr>
            <a:spLocks noChangeShapeType="1"/>
          </p:cNvSpPr>
          <p:nvPr/>
        </p:nvSpPr>
        <p:spPr bwMode="auto">
          <a:xfrm flipH="1">
            <a:off x="2698750" y="3575050"/>
            <a:ext cx="647700" cy="1008063"/>
          </a:xfrm>
          <a:prstGeom prst="line">
            <a:avLst/>
          </a:prstGeom>
          <a:noFill/>
          <a:ln w="41275">
            <a:solidFill>
              <a:srgbClr val="FDE58D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hr-HR"/>
          </a:p>
        </p:txBody>
      </p:sp>
      <p:sp>
        <p:nvSpPr>
          <p:cNvPr id="19474" name="Line 18"/>
          <p:cNvSpPr>
            <a:spLocks noChangeShapeType="1"/>
          </p:cNvSpPr>
          <p:nvPr/>
        </p:nvSpPr>
        <p:spPr bwMode="auto">
          <a:xfrm>
            <a:off x="3922713" y="3575050"/>
            <a:ext cx="647700" cy="1008063"/>
          </a:xfrm>
          <a:prstGeom prst="line">
            <a:avLst/>
          </a:prstGeom>
          <a:noFill/>
          <a:ln w="41275">
            <a:solidFill>
              <a:srgbClr val="FDE58D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hr-HR"/>
          </a:p>
        </p:txBody>
      </p:sp>
      <p:sp>
        <p:nvSpPr>
          <p:cNvPr id="19475" name="Line 19"/>
          <p:cNvSpPr>
            <a:spLocks noChangeShapeType="1"/>
          </p:cNvSpPr>
          <p:nvPr/>
        </p:nvSpPr>
        <p:spPr bwMode="auto">
          <a:xfrm flipH="1">
            <a:off x="6011863" y="3575050"/>
            <a:ext cx="647700" cy="1008063"/>
          </a:xfrm>
          <a:prstGeom prst="line">
            <a:avLst/>
          </a:prstGeom>
          <a:noFill/>
          <a:ln w="41275">
            <a:solidFill>
              <a:srgbClr val="FDE58D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hr-HR"/>
          </a:p>
        </p:txBody>
      </p:sp>
      <p:sp>
        <p:nvSpPr>
          <p:cNvPr id="19476" name="Line 20"/>
          <p:cNvSpPr>
            <a:spLocks noChangeShapeType="1"/>
          </p:cNvSpPr>
          <p:nvPr/>
        </p:nvSpPr>
        <p:spPr bwMode="auto">
          <a:xfrm>
            <a:off x="7162800" y="3575050"/>
            <a:ext cx="649288" cy="1008063"/>
          </a:xfrm>
          <a:prstGeom prst="line">
            <a:avLst/>
          </a:prstGeom>
          <a:noFill/>
          <a:ln w="41275">
            <a:solidFill>
              <a:srgbClr val="FDE58D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hr-HR"/>
          </a:p>
        </p:txBody>
      </p:sp>
      <p:sp>
        <p:nvSpPr>
          <p:cNvPr id="19477" name="Text Box 21"/>
          <p:cNvSpPr txBox="1">
            <a:spLocks noChangeArrowheads="1"/>
          </p:cNvSpPr>
          <p:nvPr/>
        </p:nvSpPr>
        <p:spPr bwMode="auto">
          <a:xfrm>
            <a:off x="3954463" y="4700588"/>
            <a:ext cx="12620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hr-HR" sz="2400">
                <a:solidFill>
                  <a:srgbClr val="CC0000"/>
                </a:solidFill>
                <a:latin typeface="Verdana" pitchFamily="34" charset="0"/>
              </a:rPr>
              <a:t>bolesni</a:t>
            </a:r>
            <a:endParaRPr lang="en-US" sz="2400">
              <a:solidFill>
                <a:srgbClr val="CC0000"/>
              </a:solidFill>
              <a:latin typeface="Verdana" pitchFamily="34" charset="0"/>
            </a:endParaRPr>
          </a:p>
        </p:txBody>
      </p:sp>
      <p:sp>
        <p:nvSpPr>
          <p:cNvPr id="19478" name="Text Box 22"/>
          <p:cNvSpPr txBox="1">
            <a:spLocks noChangeArrowheads="1"/>
          </p:cNvSpPr>
          <p:nvPr/>
        </p:nvSpPr>
        <p:spPr bwMode="auto">
          <a:xfrm>
            <a:off x="5249863" y="4702175"/>
            <a:ext cx="14811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hr-HR" sz="2400">
                <a:latin typeface="Verdana" pitchFamily="34" charset="0"/>
              </a:rPr>
              <a:t>zdravi</a:t>
            </a:r>
            <a:endParaRPr lang="en-US" sz="2400">
              <a:latin typeface="Verdana" pitchFamily="34" charset="0"/>
            </a:endParaRPr>
          </a:p>
        </p:txBody>
      </p:sp>
      <p:sp>
        <p:nvSpPr>
          <p:cNvPr id="19479" name="Text Box 23"/>
          <p:cNvSpPr txBox="1">
            <a:spLocks noChangeArrowheads="1"/>
          </p:cNvSpPr>
          <p:nvPr/>
        </p:nvSpPr>
        <p:spPr bwMode="auto">
          <a:xfrm>
            <a:off x="2128838" y="4700588"/>
            <a:ext cx="11128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hr-HR" sz="2400">
                <a:latin typeface="Verdana" pitchFamily="34" charset="0"/>
              </a:rPr>
              <a:t>zdravi</a:t>
            </a:r>
            <a:endParaRPr lang="en-US" sz="2400">
              <a:latin typeface="Verdana" pitchFamily="34" charset="0"/>
            </a:endParaRPr>
          </a:p>
        </p:txBody>
      </p:sp>
      <p:sp>
        <p:nvSpPr>
          <p:cNvPr id="19480" name="Oval 24"/>
          <p:cNvSpPr>
            <a:spLocks noChangeArrowheads="1"/>
          </p:cNvSpPr>
          <p:nvPr/>
        </p:nvSpPr>
        <p:spPr bwMode="auto">
          <a:xfrm>
            <a:off x="468313" y="6021388"/>
            <a:ext cx="144462" cy="144462"/>
          </a:xfrm>
          <a:prstGeom prst="ellipse">
            <a:avLst/>
          </a:prstGeom>
          <a:solidFill>
            <a:srgbClr val="CC0000"/>
          </a:solidFill>
          <a:ln w="9525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/>
          <a:p>
            <a:endParaRPr lang="hr-HR"/>
          </a:p>
        </p:txBody>
      </p:sp>
      <p:sp>
        <p:nvSpPr>
          <p:cNvPr id="19481" name="Oval 25"/>
          <p:cNvSpPr>
            <a:spLocks noChangeArrowheads="1"/>
          </p:cNvSpPr>
          <p:nvPr/>
        </p:nvSpPr>
        <p:spPr bwMode="auto">
          <a:xfrm>
            <a:off x="1651000" y="4784725"/>
            <a:ext cx="144463" cy="144463"/>
          </a:xfrm>
          <a:prstGeom prst="ellipse">
            <a:avLst/>
          </a:prstGeom>
          <a:solidFill>
            <a:srgbClr val="99FFCC"/>
          </a:solidFill>
          <a:ln w="9525">
            <a:solidFill>
              <a:srgbClr val="99FFCC"/>
            </a:solidFill>
            <a:round/>
            <a:headEnd/>
            <a:tailEnd/>
          </a:ln>
        </p:spPr>
        <p:txBody>
          <a:bodyPr wrap="none" anchor="ctr"/>
          <a:lstStyle/>
          <a:p>
            <a:endParaRPr lang="hr-HR"/>
          </a:p>
        </p:txBody>
      </p:sp>
      <p:sp>
        <p:nvSpPr>
          <p:cNvPr id="19482" name="Text Box 26"/>
          <p:cNvSpPr txBox="1">
            <a:spLocks noChangeArrowheads="1"/>
          </p:cNvSpPr>
          <p:nvPr/>
        </p:nvSpPr>
        <p:spPr bwMode="auto">
          <a:xfrm>
            <a:off x="669925" y="5949950"/>
            <a:ext cx="246856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1200">
                <a:solidFill>
                  <a:schemeClr val="tx2"/>
                </a:solidFill>
                <a:latin typeface="Verdana" pitchFamily="34" charset="0"/>
              </a:rPr>
              <a:t>trenutak oblikovanja skupina</a:t>
            </a:r>
            <a:endParaRPr lang="en-GB" sz="1200">
              <a:solidFill>
                <a:schemeClr val="tx2"/>
              </a:solidFill>
              <a:latin typeface="Verdana" pitchFamily="34" charset="0"/>
            </a:endParaRPr>
          </a:p>
        </p:txBody>
      </p:sp>
      <p:sp>
        <p:nvSpPr>
          <p:cNvPr id="19483" name="Text Box 27"/>
          <p:cNvSpPr txBox="1">
            <a:spLocks noChangeArrowheads="1"/>
          </p:cNvSpPr>
          <p:nvPr/>
        </p:nvSpPr>
        <p:spPr bwMode="auto">
          <a:xfrm>
            <a:off x="661988" y="6373813"/>
            <a:ext cx="2741612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1200">
                <a:solidFill>
                  <a:schemeClr val="tx2"/>
                </a:solidFill>
                <a:latin typeface="Verdana" pitchFamily="34" charset="0"/>
              </a:rPr>
              <a:t>trenutak prikupljanja podataka</a:t>
            </a:r>
            <a:endParaRPr lang="en-GB" sz="1200">
              <a:solidFill>
                <a:schemeClr val="tx2"/>
              </a:solidFill>
              <a:latin typeface="Verdana" pitchFamily="34" charset="0"/>
            </a:endParaRPr>
          </a:p>
        </p:txBody>
      </p:sp>
      <p:sp>
        <p:nvSpPr>
          <p:cNvPr id="19484" name="Oval 28"/>
          <p:cNvSpPr>
            <a:spLocks noChangeArrowheads="1"/>
          </p:cNvSpPr>
          <p:nvPr/>
        </p:nvSpPr>
        <p:spPr bwMode="auto">
          <a:xfrm>
            <a:off x="1624013" y="3001963"/>
            <a:ext cx="144462" cy="144462"/>
          </a:xfrm>
          <a:prstGeom prst="ellipse">
            <a:avLst/>
          </a:prstGeom>
          <a:solidFill>
            <a:srgbClr val="CC0000"/>
          </a:solidFill>
          <a:ln w="9525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/>
          <a:p>
            <a:endParaRPr lang="hr-HR"/>
          </a:p>
        </p:txBody>
      </p:sp>
      <p:sp>
        <p:nvSpPr>
          <p:cNvPr id="19485" name="Oval 29"/>
          <p:cNvSpPr>
            <a:spLocks noChangeArrowheads="1"/>
          </p:cNvSpPr>
          <p:nvPr/>
        </p:nvSpPr>
        <p:spPr bwMode="auto">
          <a:xfrm>
            <a:off x="450850" y="6418263"/>
            <a:ext cx="144463" cy="144462"/>
          </a:xfrm>
          <a:prstGeom prst="ellipse">
            <a:avLst/>
          </a:prstGeom>
          <a:solidFill>
            <a:srgbClr val="99FFCC"/>
          </a:solidFill>
          <a:ln w="9525">
            <a:solidFill>
              <a:srgbClr val="99FFCC"/>
            </a:solidFill>
            <a:round/>
            <a:headEnd/>
            <a:tailEnd/>
          </a:ln>
        </p:spPr>
        <p:txBody>
          <a:bodyPr wrap="none" anchor="ctr"/>
          <a:lstStyle/>
          <a:p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547688" y="333375"/>
            <a:ext cx="8008937" cy="1281113"/>
          </a:xfrm>
        </p:spPr>
        <p:txBody>
          <a:bodyPr/>
          <a:lstStyle/>
          <a:p>
            <a:pPr eaLnBrk="1" hangingPunct="1"/>
            <a:r>
              <a:rPr lang="hr-HR" sz="3300" b="1" smtClean="0">
                <a:latin typeface="Arial" charset="0"/>
              </a:rPr>
              <a:t>RANDOMIZIRANI KONTROLIRANI POKUS </a:t>
            </a:r>
            <a:r>
              <a:rPr lang="hr-HR" sz="2400" b="1" smtClean="0">
                <a:latin typeface="Arial" charset="0"/>
              </a:rPr>
              <a:t>(engl.</a:t>
            </a:r>
            <a:r>
              <a:rPr lang="hr-HR" sz="2400" b="1" i="1" smtClean="0">
                <a:latin typeface="Arial" charset="0"/>
              </a:rPr>
              <a:t> Randomized Controlled Trial, RCT</a:t>
            </a:r>
            <a:r>
              <a:rPr lang="hr-HR" sz="2400" b="1" smtClean="0">
                <a:latin typeface="Arial" charset="0"/>
              </a:rPr>
              <a:t>)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088" y="1628775"/>
            <a:ext cx="7797800" cy="4605338"/>
          </a:xfrm>
        </p:spPr>
        <p:txBody>
          <a:bodyPr/>
          <a:lstStyle/>
          <a:p>
            <a:pPr marL="266700" indent="-266700" eaLnBrk="1" hangingPunct="1">
              <a:lnSpc>
                <a:spcPct val="130000"/>
              </a:lnSpc>
            </a:pPr>
            <a:r>
              <a:rPr lang="hr-HR" sz="2400" smtClean="0"/>
              <a:t>Kliničko pokusno istraživanje čija je temeljna značajka </a:t>
            </a:r>
            <a:r>
              <a:rPr lang="hr-HR" sz="2400" smtClean="0">
                <a:solidFill>
                  <a:schemeClr val="tx2"/>
                </a:solidFill>
              </a:rPr>
              <a:t>randomizacija bolesnika u kontrolnu i pokusnu skupinu</a:t>
            </a:r>
            <a:r>
              <a:rPr lang="hr-HR" sz="2400" smtClean="0"/>
              <a:t>, i njihovo daljnje praćenje putem mjera ishoda.</a:t>
            </a:r>
          </a:p>
          <a:p>
            <a:pPr marL="266700" indent="-266700" eaLnBrk="1" hangingPunct="1">
              <a:lnSpc>
                <a:spcPct val="130000"/>
              </a:lnSpc>
            </a:pPr>
            <a:r>
              <a:rPr lang="hr-HR" sz="2400" smtClean="0">
                <a:solidFill>
                  <a:schemeClr val="tx2"/>
                </a:solidFill>
              </a:rPr>
              <a:t>Randomizacija </a:t>
            </a:r>
            <a:r>
              <a:rPr lang="hr-HR" sz="2400" smtClean="0"/>
              <a:t>je važan dio ustroja studije jer </a:t>
            </a:r>
            <a:r>
              <a:rPr lang="hr-HR" sz="2400" smtClean="0">
                <a:solidFill>
                  <a:schemeClr val="tx2"/>
                </a:solidFill>
              </a:rPr>
              <a:t>isključuje, odnosno smanjuje, sustavnu pogrješku (otklon, engl. </a:t>
            </a:r>
            <a:r>
              <a:rPr lang="hr-HR" sz="2400" i="1" smtClean="0">
                <a:solidFill>
                  <a:schemeClr val="tx2"/>
                </a:solidFill>
              </a:rPr>
              <a:t>bias</a:t>
            </a:r>
            <a:r>
              <a:rPr lang="hr-HR" sz="2400" smtClean="0">
                <a:solidFill>
                  <a:schemeClr val="tx2"/>
                </a:solidFill>
              </a:rPr>
              <a:t>)</a:t>
            </a:r>
            <a:r>
              <a:rPr lang="hr-HR" sz="2400" smtClean="0"/>
              <a:t> procijenjenog doprinosa određenog postupka  od njegovog stvarnog doprinosa.</a:t>
            </a:r>
          </a:p>
          <a:p>
            <a:pPr marL="266700" indent="-266700" eaLnBrk="1" hangingPunct="1">
              <a:lnSpc>
                <a:spcPct val="130000"/>
              </a:lnSpc>
            </a:pPr>
            <a:endParaRPr lang="hr-HR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z="2400" smtClean="0">
                <a:latin typeface="Arial" charset="0"/>
              </a:rPr>
              <a:t>RANDOMIZIRANI KONTROLIRANI POKUS</a:t>
            </a:r>
            <a:endParaRPr lang="hr-HR" sz="2400" smtClean="0">
              <a:latin typeface="Arial" charset="0"/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30000"/>
              </a:lnSpc>
            </a:pPr>
            <a:r>
              <a:rPr lang="hr-HR" sz="2400" smtClean="0"/>
              <a:t>Utječe li ispitivani terapijski ili prevencijski postupak na prognozu ili razvoj bolesti?</a:t>
            </a:r>
          </a:p>
          <a:p>
            <a:pPr eaLnBrk="1" hangingPunct="1">
              <a:lnSpc>
                <a:spcPct val="95000"/>
              </a:lnSpc>
            </a:pPr>
            <a:r>
              <a:rPr lang="hr-HR" sz="2400" smtClean="0"/>
              <a:t>započinje s bolesnim (terapijska istraživanja) ili zdravim (prevencijska istraživanja) ispitanicima</a:t>
            </a:r>
          </a:p>
          <a:p>
            <a:pPr eaLnBrk="1" hangingPunct="1">
              <a:lnSpc>
                <a:spcPct val="95000"/>
              </a:lnSpc>
            </a:pPr>
            <a:r>
              <a:rPr lang="hr-HR" sz="2400" smtClean="0">
                <a:solidFill>
                  <a:schemeClr val="tx2"/>
                </a:solidFill>
              </a:rPr>
              <a:t>randomizacija</a:t>
            </a:r>
            <a:r>
              <a:rPr lang="hr-HR" sz="2400" smtClean="0"/>
              <a:t> ispitanika u dvije skupine:</a:t>
            </a:r>
          </a:p>
          <a:p>
            <a:pPr lvl="1" eaLnBrk="1" hangingPunct="1">
              <a:lnSpc>
                <a:spcPct val="95000"/>
              </a:lnSpc>
            </a:pPr>
            <a:r>
              <a:rPr lang="hr-HR" sz="2400" smtClean="0"/>
              <a:t>pokusna skupina </a:t>
            </a:r>
          </a:p>
          <a:p>
            <a:pPr lvl="1" eaLnBrk="1" hangingPunct="1">
              <a:lnSpc>
                <a:spcPct val="95000"/>
              </a:lnSpc>
            </a:pPr>
            <a:r>
              <a:rPr lang="hr-HR" sz="2400" smtClean="0"/>
              <a:t>kontrolna skupina: prima “placebo” ili uobičajeni lijek (“zlatni standard”)</a:t>
            </a:r>
          </a:p>
          <a:p>
            <a:pPr eaLnBrk="1" hangingPunct="1">
              <a:lnSpc>
                <a:spcPct val="95000"/>
              </a:lnSpc>
            </a:pPr>
            <a:r>
              <a:rPr lang="hr-HR" sz="2400" smtClean="0">
                <a:solidFill>
                  <a:schemeClr val="tx2"/>
                </a:solidFill>
              </a:rPr>
              <a:t>prikrivanje</a:t>
            </a:r>
            <a:r>
              <a:rPr lang="hr-HR" sz="2400" smtClean="0"/>
              <a:t> (</a:t>
            </a:r>
            <a:r>
              <a:rPr lang="hr-HR" sz="2400" i="1" smtClean="0"/>
              <a:t>allocation concealment</a:t>
            </a:r>
            <a:r>
              <a:rPr lang="hr-HR" sz="2400" smtClean="0"/>
              <a:t>) i </a:t>
            </a:r>
            <a:r>
              <a:rPr lang="hr-HR" sz="2400" smtClean="0">
                <a:solidFill>
                  <a:schemeClr val="tx2"/>
                </a:solidFill>
              </a:rPr>
              <a:t>skrivanje</a:t>
            </a:r>
            <a:r>
              <a:rPr lang="hr-HR" sz="2400" smtClean="0"/>
              <a:t> (</a:t>
            </a:r>
            <a:r>
              <a:rPr lang="hr-HR" sz="2400" i="1" smtClean="0"/>
              <a:t>blinding, masking</a:t>
            </a:r>
            <a:r>
              <a:rPr lang="hr-HR" sz="2400" smtClean="0"/>
              <a:t>)</a:t>
            </a:r>
          </a:p>
          <a:p>
            <a:pPr eaLnBrk="1" hangingPunct="1">
              <a:lnSpc>
                <a:spcPct val="80000"/>
              </a:lnSpc>
            </a:pPr>
            <a:endParaRPr lang="hr-HR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50938" y="2774950"/>
            <a:ext cx="6985000" cy="2079625"/>
          </a:xfrm>
        </p:spPr>
        <p:txBody>
          <a:bodyPr/>
          <a:lstStyle/>
          <a:p>
            <a:pPr marL="571500" indent="-571500" algn="just" eaLnBrk="1" hangingPunct="1">
              <a:buClr>
                <a:schemeClr val="bg1"/>
              </a:buClr>
              <a:buFontTx/>
              <a:buAutoNum type="arabicPeriod"/>
            </a:pPr>
            <a:r>
              <a:rPr lang="hr-HR" sz="2100" smtClean="0"/>
              <a:t>• opis stanja u populaciji</a:t>
            </a:r>
          </a:p>
          <a:p>
            <a:pPr marL="571500" indent="-571500" algn="just" eaLnBrk="1" hangingPunct="1">
              <a:buClr>
                <a:schemeClr val="bg1"/>
              </a:buClr>
              <a:buFontTx/>
              <a:buChar char="•"/>
            </a:pPr>
            <a:endParaRPr lang="en-US" sz="2100" smtClean="0"/>
          </a:p>
          <a:p>
            <a:pPr marL="571500" indent="-571500" algn="just" eaLnBrk="1" hangingPunct="1">
              <a:buClr>
                <a:schemeClr val="bg1"/>
              </a:buClr>
              <a:buFontTx/>
              <a:buChar char="•"/>
            </a:pPr>
            <a:r>
              <a:rPr lang="hr-HR" sz="2100" smtClean="0"/>
              <a:t>• povezanost između rizičnoga čimbenika i bolesti</a:t>
            </a:r>
          </a:p>
          <a:p>
            <a:pPr marL="571500" indent="-571500" algn="just" eaLnBrk="1" hangingPunct="1">
              <a:buClr>
                <a:schemeClr val="bg1"/>
              </a:buClr>
              <a:buFontTx/>
              <a:buChar char="•"/>
            </a:pPr>
            <a:endParaRPr lang="hr-HR" sz="2100" smtClean="0"/>
          </a:p>
          <a:p>
            <a:pPr marL="571500" indent="-571500" algn="just" eaLnBrk="1" hangingPunct="1">
              <a:buClr>
                <a:schemeClr val="bg1"/>
              </a:buClr>
              <a:buFontTx/>
              <a:buChar char="•"/>
            </a:pPr>
            <a:r>
              <a:rPr lang="hr-HR" sz="2100" smtClean="0"/>
              <a:t>• usporedba djelotvornosti dvaju lijekova</a:t>
            </a:r>
          </a:p>
          <a:p>
            <a:pPr marL="571500" indent="-571500" algn="just" eaLnBrk="1" hangingPunct="1">
              <a:buClr>
                <a:schemeClr val="bg1"/>
              </a:buClr>
              <a:buFontTx/>
              <a:buChar char="•"/>
            </a:pPr>
            <a:endParaRPr lang="en-US" sz="210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title"/>
          </p:nvPr>
        </p:nvSpPr>
        <p:spPr>
          <a:xfrm>
            <a:off x="1293813" y="1120775"/>
            <a:ext cx="6697662" cy="998538"/>
          </a:xfrm>
          <a:noFill/>
        </p:spPr>
        <p:txBody>
          <a:bodyPr anchor="ctr"/>
          <a:lstStyle/>
          <a:p>
            <a:pPr eaLnBrk="1" hangingPunct="1"/>
            <a:r>
              <a:rPr lang="hr-HR" sz="2900" smtClean="0">
                <a:solidFill>
                  <a:schemeClr val="hlink"/>
                </a:solidFill>
                <a:latin typeface="Arial" charset="0"/>
              </a:rPr>
              <a:t>SVRHA ISTRAŽIVANJA</a:t>
            </a:r>
            <a:br>
              <a:rPr lang="hr-HR" sz="2900" smtClean="0">
                <a:solidFill>
                  <a:schemeClr val="hlink"/>
                </a:solidFill>
                <a:latin typeface="Arial" charset="0"/>
              </a:rPr>
            </a:br>
            <a:r>
              <a:rPr lang="hr-HR" sz="2900" smtClean="0">
                <a:solidFill>
                  <a:schemeClr val="hlink"/>
                </a:solidFill>
                <a:latin typeface="Arial" charset="0"/>
              </a:rPr>
              <a:t>(opća strategija)</a:t>
            </a:r>
            <a:endParaRPr lang="en-US" sz="2900" smtClean="0">
              <a:solidFill>
                <a:schemeClr val="hlink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827088" y="407988"/>
            <a:ext cx="7489825" cy="646112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lang="hr-HR" sz="2500" smtClean="0">
                <a:solidFill>
                  <a:schemeClr val="hlink"/>
                </a:solidFill>
                <a:latin typeface="Verdana" pitchFamily="34" charset="0"/>
              </a:rPr>
              <a:t> </a:t>
            </a:r>
            <a:r>
              <a:rPr lang="hr-HR" sz="2500" smtClean="0">
                <a:latin typeface="Arial" charset="0"/>
              </a:rPr>
              <a:t>TERAPIJSKO POKUSNO ISTRAŽIVANJE</a:t>
            </a:r>
            <a:br>
              <a:rPr lang="hr-HR" sz="2500" smtClean="0">
                <a:latin typeface="Arial" charset="0"/>
              </a:rPr>
            </a:br>
            <a:r>
              <a:rPr lang="hr-HR" sz="2500" smtClean="0">
                <a:latin typeface="Arial" charset="0"/>
              </a:rPr>
              <a:t>(randomizirani kontrolirani pokus)</a:t>
            </a:r>
          </a:p>
        </p:txBody>
      </p:sp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2857500" y="4652963"/>
            <a:ext cx="1295400" cy="576262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hr-HR" sz="2000">
                <a:latin typeface="Verdana" pitchFamily="34" charset="0"/>
              </a:rPr>
              <a:t>Lijek</a:t>
            </a:r>
            <a:endParaRPr lang="en-US" sz="2400">
              <a:latin typeface="Verdana" pitchFamily="34" charset="0"/>
            </a:endParaRPr>
          </a:p>
        </p:txBody>
      </p:sp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6451600" y="4527550"/>
            <a:ext cx="1984375" cy="701675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hr-HR" sz="2000">
                <a:latin typeface="Verdana" pitchFamily="34" charset="0"/>
              </a:rPr>
              <a:t>Placebo</a:t>
            </a:r>
          </a:p>
          <a:p>
            <a:pPr algn="ctr" eaLnBrk="0" hangingPunct="0"/>
            <a:r>
              <a:rPr lang="hr-HR" sz="1600">
                <a:latin typeface="Verdana" pitchFamily="34" charset="0"/>
              </a:rPr>
              <a:t>(uobičajeni lijek)</a:t>
            </a:r>
            <a:endParaRPr lang="en-US" sz="1600">
              <a:latin typeface="Verdana" pitchFamily="34" charset="0"/>
            </a:endParaRPr>
          </a:p>
        </p:txBody>
      </p:sp>
      <p:sp>
        <p:nvSpPr>
          <p:cNvPr id="25605" name="Line 5"/>
          <p:cNvSpPr>
            <a:spLocks noChangeShapeType="1"/>
          </p:cNvSpPr>
          <p:nvPr/>
        </p:nvSpPr>
        <p:spPr bwMode="auto">
          <a:xfrm>
            <a:off x="1839913" y="1341438"/>
            <a:ext cx="0" cy="5111750"/>
          </a:xfrm>
          <a:prstGeom prst="line">
            <a:avLst/>
          </a:prstGeom>
          <a:noFill/>
          <a:ln w="28575">
            <a:solidFill>
              <a:srgbClr val="FDE58D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hr-HR"/>
          </a:p>
        </p:txBody>
      </p:sp>
      <p:sp>
        <p:nvSpPr>
          <p:cNvPr id="25606" name="Text Box 6"/>
          <p:cNvSpPr txBox="1">
            <a:spLocks noChangeArrowheads="1"/>
          </p:cNvSpPr>
          <p:nvPr/>
        </p:nvSpPr>
        <p:spPr bwMode="auto">
          <a:xfrm>
            <a:off x="2017713" y="5949950"/>
            <a:ext cx="1512887" cy="431800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hr-HR" sz="2000">
                <a:latin typeface="Verdana" pitchFamily="34" charset="0"/>
              </a:rPr>
              <a:t>Izliječenje</a:t>
            </a:r>
            <a:endParaRPr lang="en-US" sz="2400">
              <a:latin typeface="Verdana" pitchFamily="34" charset="0"/>
            </a:endParaRPr>
          </a:p>
        </p:txBody>
      </p:sp>
      <p:sp>
        <p:nvSpPr>
          <p:cNvPr id="25607" name="Text Box 7"/>
          <p:cNvSpPr txBox="1">
            <a:spLocks noChangeArrowheads="1"/>
          </p:cNvSpPr>
          <p:nvPr/>
        </p:nvSpPr>
        <p:spPr bwMode="auto">
          <a:xfrm>
            <a:off x="5722938" y="5949950"/>
            <a:ext cx="1728787" cy="396875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hr-HR" sz="2000">
                <a:latin typeface="Verdana" pitchFamily="34" charset="0"/>
              </a:rPr>
              <a:t>Izliječenje</a:t>
            </a:r>
            <a:endParaRPr lang="en-US" sz="2400">
              <a:latin typeface="Verdana" pitchFamily="34" charset="0"/>
            </a:endParaRPr>
          </a:p>
        </p:txBody>
      </p:sp>
      <p:sp>
        <p:nvSpPr>
          <p:cNvPr id="25608" name="Text Box 8"/>
          <p:cNvSpPr txBox="1">
            <a:spLocks noChangeArrowheads="1"/>
          </p:cNvSpPr>
          <p:nvPr/>
        </p:nvSpPr>
        <p:spPr bwMode="auto">
          <a:xfrm>
            <a:off x="3925888" y="5949950"/>
            <a:ext cx="1077912" cy="396875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hr-HR" sz="2000">
                <a:solidFill>
                  <a:srgbClr val="CC0000"/>
                </a:solidFill>
                <a:latin typeface="Verdana" pitchFamily="34" charset="0"/>
              </a:rPr>
              <a:t>Bolest</a:t>
            </a:r>
            <a:endParaRPr lang="en-US" sz="2400">
              <a:solidFill>
                <a:srgbClr val="CC0000"/>
              </a:solidFill>
              <a:latin typeface="Verdana" pitchFamily="34" charset="0"/>
            </a:endParaRPr>
          </a:p>
        </p:txBody>
      </p:sp>
      <p:sp>
        <p:nvSpPr>
          <p:cNvPr id="25609" name="Text Box 9"/>
          <p:cNvSpPr txBox="1">
            <a:spLocks noChangeArrowheads="1"/>
          </p:cNvSpPr>
          <p:nvPr/>
        </p:nvSpPr>
        <p:spPr bwMode="auto">
          <a:xfrm>
            <a:off x="7813675" y="5949950"/>
            <a:ext cx="862013" cy="396875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pPr algn="ctr" eaLnBrk="0" hangingPunct="0"/>
            <a:r>
              <a:rPr lang="hr-HR" sz="2000">
                <a:solidFill>
                  <a:srgbClr val="CC0000"/>
                </a:solidFill>
                <a:latin typeface="Verdana" pitchFamily="34" charset="0"/>
              </a:rPr>
              <a:t>Bolest</a:t>
            </a:r>
            <a:endParaRPr lang="en-US" sz="2400">
              <a:solidFill>
                <a:srgbClr val="CC0000"/>
              </a:solidFill>
              <a:latin typeface="Verdana" pitchFamily="34" charset="0"/>
            </a:endParaRPr>
          </a:p>
        </p:txBody>
      </p:sp>
      <p:sp>
        <p:nvSpPr>
          <p:cNvPr id="25610" name="Text Box 10"/>
          <p:cNvSpPr txBox="1">
            <a:spLocks noChangeArrowheads="1"/>
          </p:cNvSpPr>
          <p:nvPr/>
        </p:nvSpPr>
        <p:spPr bwMode="auto">
          <a:xfrm>
            <a:off x="3348038" y="1485900"/>
            <a:ext cx="2046287" cy="701675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hr-HR" sz="2000">
                <a:solidFill>
                  <a:srgbClr val="CC0000"/>
                </a:solidFill>
                <a:latin typeface="Verdana" pitchFamily="34" charset="0"/>
              </a:rPr>
              <a:t>UZORAK</a:t>
            </a:r>
            <a:endParaRPr lang="en-US" sz="2000">
              <a:solidFill>
                <a:srgbClr val="CC0000"/>
              </a:solidFill>
              <a:latin typeface="Verdana" pitchFamily="34" charset="0"/>
            </a:endParaRPr>
          </a:p>
          <a:p>
            <a:pPr algn="ctr" eaLnBrk="0" hangingPunct="0"/>
            <a:r>
              <a:rPr lang="en-US" sz="2000" i="1">
                <a:solidFill>
                  <a:srgbClr val="CC0000"/>
                </a:solidFill>
                <a:latin typeface="Verdana" pitchFamily="34" charset="0"/>
              </a:rPr>
              <a:t>(</a:t>
            </a:r>
            <a:r>
              <a:rPr lang="hr-HR" sz="2000" i="1">
                <a:solidFill>
                  <a:srgbClr val="CC0000"/>
                </a:solidFill>
                <a:latin typeface="Verdana" pitchFamily="34" charset="0"/>
              </a:rPr>
              <a:t>BOLESNICI</a:t>
            </a:r>
            <a:r>
              <a:rPr lang="en-US" sz="2000" i="1">
                <a:solidFill>
                  <a:srgbClr val="CC0000"/>
                </a:solidFill>
                <a:latin typeface="Verdana" pitchFamily="34" charset="0"/>
              </a:rPr>
              <a:t>)</a:t>
            </a:r>
          </a:p>
        </p:txBody>
      </p:sp>
      <p:sp>
        <p:nvSpPr>
          <p:cNvPr id="25611" name="Line 11"/>
          <p:cNvSpPr>
            <a:spLocks noChangeShapeType="1"/>
          </p:cNvSpPr>
          <p:nvPr/>
        </p:nvSpPr>
        <p:spPr bwMode="auto">
          <a:xfrm>
            <a:off x="5364163" y="3644900"/>
            <a:ext cx="0" cy="215900"/>
          </a:xfrm>
          <a:prstGeom prst="line">
            <a:avLst/>
          </a:prstGeom>
          <a:noFill/>
          <a:ln w="38100">
            <a:solidFill>
              <a:srgbClr val="FDE58D"/>
            </a:solidFill>
            <a:round/>
            <a:headEnd/>
            <a:tailEnd/>
          </a:ln>
        </p:spPr>
        <p:txBody>
          <a:bodyPr wrap="none" anchor="ctr"/>
          <a:lstStyle/>
          <a:p>
            <a:endParaRPr lang="hr-HR"/>
          </a:p>
        </p:txBody>
      </p:sp>
      <p:sp>
        <p:nvSpPr>
          <p:cNvPr id="25612" name="Line 12"/>
          <p:cNvSpPr>
            <a:spLocks noChangeShapeType="1"/>
          </p:cNvSpPr>
          <p:nvPr/>
        </p:nvSpPr>
        <p:spPr bwMode="auto">
          <a:xfrm flipH="1">
            <a:off x="4140200" y="4221163"/>
            <a:ext cx="647700" cy="576262"/>
          </a:xfrm>
          <a:prstGeom prst="line">
            <a:avLst/>
          </a:prstGeom>
          <a:noFill/>
          <a:ln w="38100">
            <a:solidFill>
              <a:srgbClr val="FDE58D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hr-HR"/>
          </a:p>
        </p:txBody>
      </p:sp>
      <p:sp>
        <p:nvSpPr>
          <p:cNvPr id="25613" name="Line 13"/>
          <p:cNvSpPr>
            <a:spLocks noChangeShapeType="1"/>
          </p:cNvSpPr>
          <p:nvPr/>
        </p:nvSpPr>
        <p:spPr bwMode="auto">
          <a:xfrm>
            <a:off x="5940425" y="4149725"/>
            <a:ext cx="493713" cy="647700"/>
          </a:xfrm>
          <a:prstGeom prst="line">
            <a:avLst/>
          </a:prstGeom>
          <a:noFill/>
          <a:ln w="38100">
            <a:solidFill>
              <a:srgbClr val="FDE58D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hr-HR"/>
          </a:p>
        </p:txBody>
      </p:sp>
      <p:sp>
        <p:nvSpPr>
          <p:cNvPr id="25614" name="Line 14"/>
          <p:cNvSpPr>
            <a:spLocks noChangeShapeType="1"/>
          </p:cNvSpPr>
          <p:nvPr/>
        </p:nvSpPr>
        <p:spPr bwMode="auto">
          <a:xfrm flipH="1">
            <a:off x="2809875" y="5229225"/>
            <a:ext cx="719138" cy="720725"/>
          </a:xfrm>
          <a:prstGeom prst="line">
            <a:avLst/>
          </a:prstGeom>
          <a:noFill/>
          <a:ln w="34925">
            <a:solidFill>
              <a:srgbClr val="FDE58D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r-HR"/>
          </a:p>
        </p:txBody>
      </p:sp>
      <p:sp>
        <p:nvSpPr>
          <p:cNvPr id="25615" name="Line 15"/>
          <p:cNvSpPr>
            <a:spLocks noChangeShapeType="1"/>
          </p:cNvSpPr>
          <p:nvPr/>
        </p:nvSpPr>
        <p:spPr bwMode="auto">
          <a:xfrm flipH="1">
            <a:off x="6515100" y="5229225"/>
            <a:ext cx="431800" cy="720725"/>
          </a:xfrm>
          <a:prstGeom prst="line">
            <a:avLst/>
          </a:prstGeom>
          <a:noFill/>
          <a:ln w="34925">
            <a:solidFill>
              <a:srgbClr val="FDE58D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r-HR"/>
          </a:p>
        </p:txBody>
      </p:sp>
      <p:sp>
        <p:nvSpPr>
          <p:cNvPr id="25616" name="Line 16"/>
          <p:cNvSpPr>
            <a:spLocks noChangeShapeType="1"/>
          </p:cNvSpPr>
          <p:nvPr/>
        </p:nvSpPr>
        <p:spPr bwMode="auto">
          <a:xfrm>
            <a:off x="3779838" y="5229225"/>
            <a:ext cx="647700" cy="720725"/>
          </a:xfrm>
          <a:prstGeom prst="line">
            <a:avLst/>
          </a:prstGeom>
          <a:noFill/>
          <a:ln w="34925">
            <a:solidFill>
              <a:srgbClr val="FDE58D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r-HR"/>
          </a:p>
        </p:txBody>
      </p:sp>
      <p:sp>
        <p:nvSpPr>
          <p:cNvPr id="25617" name="Line 17"/>
          <p:cNvSpPr>
            <a:spLocks noChangeShapeType="1"/>
          </p:cNvSpPr>
          <p:nvPr/>
        </p:nvSpPr>
        <p:spPr bwMode="auto">
          <a:xfrm>
            <a:off x="7810500" y="5229225"/>
            <a:ext cx="506413" cy="720725"/>
          </a:xfrm>
          <a:prstGeom prst="line">
            <a:avLst/>
          </a:prstGeom>
          <a:noFill/>
          <a:ln w="34925">
            <a:solidFill>
              <a:srgbClr val="FDE58D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r-HR"/>
          </a:p>
        </p:txBody>
      </p:sp>
      <p:sp>
        <p:nvSpPr>
          <p:cNvPr id="25618" name="Text Box 18"/>
          <p:cNvSpPr txBox="1">
            <a:spLocks noChangeArrowheads="1"/>
          </p:cNvSpPr>
          <p:nvPr/>
        </p:nvSpPr>
        <p:spPr bwMode="auto">
          <a:xfrm rot="-5400000">
            <a:off x="1585119" y="1451769"/>
            <a:ext cx="8461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pPr eaLnBrk="0" hangingPunct="0"/>
            <a:r>
              <a:rPr lang="hr-HR" sz="1400">
                <a:solidFill>
                  <a:schemeClr val="bg1"/>
                </a:solidFill>
                <a:latin typeface="Verdana" pitchFamily="34" charset="0"/>
              </a:rPr>
              <a:t>vrijeme</a:t>
            </a:r>
            <a:endParaRPr lang="en-US" sz="140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25619" name="Line 19"/>
          <p:cNvSpPr>
            <a:spLocks noChangeShapeType="1"/>
          </p:cNvSpPr>
          <p:nvPr/>
        </p:nvSpPr>
        <p:spPr bwMode="auto">
          <a:xfrm>
            <a:off x="4284663" y="2205038"/>
            <a:ext cx="0" cy="288925"/>
          </a:xfrm>
          <a:prstGeom prst="line">
            <a:avLst/>
          </a:prstGeom>
          <a:noFill/>
          <a:ln w="38100">
            <a:solidFill>
              <a:srgbClr val="FDE58D"/>
            </a:solidFill>
            <a:round/>
            <a:headEnd/>
            <a:tailEnd/>
          </a:ln>
        </p:spPr>
        <p:txBody>
          <a:bodyPr wrap="none" anchor="ctr"/>
          <a:lstStyle/>
          <a:p>
            <a:endParaRPr lang="hr-HR"/>
          </a:p>
        </p:txBody>
      </p:sp>
      <p:sp>
        <p:nvSpPr>
          <p:cNvPr id="25620" name="Line 20"/>
          <p:cNvSpPr>
            <a:spLocks noChangeShapeType="1"/>
          </p:cNvSpPr>
          <p:nvPr/>
        </p:nvSpPr>
        <p:spPr bwMode="auto">
          <a:xfrm flipH="1">
            <a:off x="3333750" y="2954338"/>
            <a:ext cx="195263" cy="360362"/>
          </a:xfrm>
          <a:prstGeom prst="line">
            <a:avLst/>
          </a:prstGeom>
          <a:noFill/>
          <a:ln w="38100">
            <a:solidFill>
              <a:srgbClr val="FDE58D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hr-HR"/>
          </a:p>
        </p:txBody>
      </p:sp>
      <p:sp>
        <p:nvSpPr>
          <p:cNvPr id="25621" name="Line 21"/>
          <p:cNvSpPr>
            <a:spLocks noChangeShapeType="1"/>
          </p:cNvSpPr>
          <p:nvPr/>
        </p:nvSpPr>
        <p:spPr bwMode="auto">
          <a:xfrm>
            <a:off x="5003800" y="2925763"/>
            <a:ext cx="247650" cy="360362"/>
          </a:xfrm>
          <a:prstGeom prst="line">
            <a:avLst/>
          </a:prstGeom>
          <a:noFill/>
          <a:ln w="38100">
            <a:solidFill>
              <a:srgbClr val="FDE58D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hr-HR"/>
          </a:p>
        </p:txBody>
      </p:sp>
      <p:sp>
        <p:nvSpPr>
          <p:cNvPr id="25622" name="Text Box 22"/>
          <p:cNvSpPr txBox="1">
            <a:spLocks noChangeArrowheads="1"/>
          </p:cNvSpPr>
          <p:nvPr/>
        </p:nvSpPr>
        <p:spPr bwMode="auto">
          <a:xfrm>
            <a:off x="2611438" y="3286125"/>
            <a:ext cx="1433512" cy="396875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hr-HR" sz="2000">
                <a:solidFill>
                  <a:srgbClr val="CC0000"/>
                </a:solidFill>
                <a:latin typeface="Verdana" pitchFamily="34" charset="0"/>
              </a:rPr>
              <a:t>Isključeni</a:t>
            </a:r>
            <a:endParaRPr lang="en-US" sz="2400">
              <a:solidFill>
                <a:srgbClr val="CC0000"/>
              </a:solidFill>
              <a:latin typeface="Verdana" pitchFamily="34" charset="0"/>
            </a:endParaRPr>
          </a:p>
        </p:txBody>
      </p:sp>
      <p:sp>
        <p:nvSpPr>
          <p:cNvPr id="25623" name="Text Box 23"/>
          <p:cNvSpPr txBox="1">
            <a:spLocks noChangeArrowheads="1"/>
          </p:cNvSpPr>
          <p:nvPr/>
        </p:nvSpPr>
        <p:spPr bwMode="auto">
          <a:xfrm>
            <a:off x="4683125" y="3286125"/>
            <a:ext cx="1338263" cy="396875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pPr eaLnBrk="0" hangingPunct="0"/>
            <a:r>
              <a:rPr lang="hr-HR" sz="2000">
                <a:solidFill>
                  <a:srgbClr val="CC0000"/>
                </a:solidFill>
                <a:latin typeface="Verdana" pitchFamily="34" charset="0"/>
              </a:rPr>
              <a:t>Uključeni</a:t>
            </a:r>
            <a:endParaRPr lang="en-US" sz="2400">
              <a:solidFill>
                <a:srgbClr val="CC0000"/>
              </a:solidFill>
              <a:latin typeface="Verdana" pitchFamily="34" charset="0"/>
            </a:endParaRPr>
          </a:p>
        </p:txBody>
      </p:sp>
      <p:sp>
        <p:nvSpPr>
          <p:cNvPr id="25624" name="Oval 24"/>
          <p:cNvSpPr>
            <a:spLocks noChangeArrowheads="1"/>
          </p:cNvSpPr>
          <p:nvPr/>
        </p:nvSpPr>
        <p:spPr bwMode="auto">
          <a:xfrm>
            <a:off x="4445000" y="3846513"/>
            <a:ext cx="2043113" cy="506412"/>
          </a:xfrm>
          <a:prstGeom prst="ellipse">
            <a:avLst/>
          </a:prstGeom>
          <a:solidFill>
            <a:srgbClr val="FC646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r-HR"/>
          </a:p>
        </p:txBody>
      </p:sp>
      <p:sp>
        <p:nvSpPr>
          <p:cNvPr id="25625" name="Text Box 25"/>
          <p:cNvSpPr txBox="1">
            <a:spLocks noChangeArrowheads="1"/>
          </p:cNvSpPr>
          <p:nvPr/>
        </p:nvSpPr>
        <p:spPr bwMode="auto">
          <a:xfrm>
            <a:off x="4537075" y="3927475"/>
            <a:ext cx="16335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pPr eaLnBrk="0" hangingPunct="0"/>
            <a:r>
              <a:rPr lang="hr-HR">
                <a:latin typeface="Verdana" pitchFamily="34" charset="0"/>
              </a:rPr>
              <a:t>Randomizacija</a:t>
            </a:r>
            <a:endParaRPr lang="en-US">
              <a:latin typeface="Verdana" pitchFamily="34" charset="0"/>
            </a:endParaRPr>
          </a:p>
        </p:txBody>
      </p:sp>
      <p:sp>
        <p:nvSpPr>
          <p:cNvPr id="25626" name="Oval 26"/>
          <p:cNvSpPr>
            <a:spLocks noChangeArrowheads="1"/>
          </p:cNvSpPr>
          <p:nvPr/>
        </p:nvSpPr>
        <p:spPr bwMode="auto">
          <a:xfrm>
            <a:off x="3076575" y="2490788"/>
            <a:ext cx="2403475" cy="506412"/>
          </a:xfrm>
          <a:prstGeom prst="ellipse">
            <a:avLst/>
          </a:prstGeom>
          <a:solidFill>
            <a:srgbClr val="FC646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r-HR"/>
          </a:p>
        </p:txBody>
      </p:sp>
      <p:sp>
        <p:nvSpPr>
          <p:cNvPr id="25627" name="Text Box 27"/>
          <p:cNvSpPr txBox="1">
            <a:spLocks noChangeArrowheads="1"/>
          </p:cNvSpPr>
          <p:nvPr/>
        </p:nvSpPr>
        <p:spPr bwMode="auto">
          <a:xfrm>
            <a:off x="3162300" y="2546350"/>
            <a:ext cx="2463800" cy="407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pPr eaLnBrk="0" hangingPunct="0"/>
            <a:r>
              <a:rPr lang="hr-HR">
                <a:latin typeface="Verdana" pitchFamily="34" charset="0"/>
              </a:rPr>
              <a:t>Kriteriji uključenja</a:t>
            </a:r>
            <a:endParaRPr lang="en-US">
              <a:latin typeface="Verdana" pitchFamily="34" charset="0"/>
            </a:endParaRPr>
          </a:p>
        </p:txBody>
      </p:sp>
      <p:sp>
        <p:nvSpPr>
          <p:cNvPr id="25628" name="Text Box 28"/>
          <p:cNvSpPr txBox="1">
            <a:spLocks noChangeArrowheads="1"/>
          </p:cNvSpPr>
          <p:nvPr/>
        </p:nvSpPr>
        <p:spPr bwMode="auto">
          <a:xfrm>
            <a:off x="292100" y="5969000"/>
            <a:ext cx="12398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hr-HR" sz="1600" i="1">
                <a:solidFill>
                  <a:schemeClr val="tx2"/>
                </a:solidFill>
                <a:latin typeface="Verdana" pitchFamily="34" charset="0"/>
              </a:rPr>
              <a:t>budućnost</a:t>
            </a:r>
            <a:endParaRPr lang="en-US" sz="2000">
              <a:solidFill>
                <a:schemeClr val="tx2"/>
              </a:solidFill>
              <a:latin typeface="Verdana" pitchFamily="34" charset="0"/>
            </a:endParaRPr>
          </a:p>
        </p:txBody>
      </p:sp>
      <p:sp>
        <p:nvSpPr>
          <p:cNvPr id="25629" name="Text Box 29"/>
          <p:cNvSpPr txBox="1">
            <a:spLocks noChangeArrowheads="1"/>
          </p:cNvSpPr>
          <p:nvPr/>
        </p:nvSpPr>
        <p:spPr bwMode="auto">
          <a:xfrm>
            <a:off x="292100" y="1571625"/>
            <a:ext cx="13239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hr-HR" sz="1600" i="1">
                <a:solidFill>
                  <a:schemeClr val="tx2"/>
                </a:solidFill>
                <a:latin typeface="Verdana" pitchFamily="34" charset="0"/>
              </a:rPr>
              <a:t>sadašnjost</a:t>
            </a:r>
            <a:endParaRPr lang="en-US" sz="2000">
              <a:solidFill>
                <a:schemeClr val="tx2"/>
              </a:solidFill>
              <a:latin typeface="Verdana" pitchFamily="34" charset="0"/>
            </a:endParaRPr>
          </a:p>
        </p:txBody>
      </p:sp>
      <p:sp>
        <p:nvSpPr>
          <p:cNvPr id="25630" name="Oval 30"/>
          <p:cNvSpPr>
            <a:spLocks noChangeArrowheads="1"/>
          </p:cNvSpPr>
          <p:nvPr/>
        </p:nvSpPr>
        <p:spPr bwMode="auto">
          <a:xfrm>
            <a:off x="73025" y="4311650"/>
            <a:ext cx="144463" cy="144463"/>
          </a:xfrm>
          <a:prstGeom prst="ellipse">
            <a:avLst/>
          </a:prstGeom>
          <a:solidFill>
            <a:srgbClr val="CC0000"/>
          </a:solidFill>
          <a:ln w="9525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/>
          <a:p>
            <a:endParaRPr lang="hr-HR"/>
          </a:p>
        </p:txBody>
      </p:sp>
      <p:sp>
        <p:nvSpPr>
          <p:cNvPr id="25631" name="Oval 31"/>
          <p:cNvSpPr>
            <a:spLocks noChangeArrowheads="1"/>
          </p:cNvSpPr>
          <p:nvPr/>
        </p:nvSpPr>
        <p:spPr bwMode="auto">
          <a:xfrm>
            <a:off x="1541463" y="6084888"/>
            <a:ext cx="144462" cy="144462"/>
          </a:xfrm>
          <a:prstGeom prst="ellipse">
            <a:avLst/>
          </a:prstGeom>
          <a:solidFill>
            <a:srgbClr val="99FFCC"/>
          </a:solidFill>
          <a:ln w="9525">
            <a:solidFill>
              <a:srgbClr val="99FFCC"/>
            </a:solidFill>
            <a:round/>
            <a:headEnd/>
            <a:tailEnd/>
          </a:ln>
        </p:spPr>
        <p:txBody>
          <a:bodyPr wrap="none" anchor="ctr"/>
          <a:lstStyle/>
          <a:p>
            <a:endParaRPr lang="hr-HR"/>
          </a:p>
        </p:txBody>
      </p:sp>
      <p:sp>
        <p:nvSpPr>
          <p:cNvPr id="25632" name="Text Box 32"/>
          <p:cNvSpPr txBox="1">
            <a:spLocks noChangeArrowheads="1"/>
          </p:cNvSpPr>
          <p:nvPr/>
        </p:nvSpPr>
        <p:spPr bwMode="auto">
          <a:xfrm>
            <a:off x="185738" y="4202113"/>
            <a:ext cx="1901825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1100">
                <a:solidFill>
                  <a:schemeClr val="tx2"/>
                </a:solidFill>
                <a:latin typeface="Verdana" pitchFamily="34" charset="0"/>
              </a:rPr>
              <a:t>trenutak oblikovanja skupina</a:t>
            </a:r>
            <a:endParaRPr lang="en-GB" sz="1100">
              <a:solidFill>
                <a:schemeClr val="tx2"/>
              </a:solidFill>
              <a:latin typeface="Verdana" pitchFamily="34" charset="0"/>
            </a:endParaRPr>
          </a:p>
        </p:txBody>
      </p:sp>
      <p:sp>
        <p:nvSpPr>
          <p:cNvPr id="25633" name="Text Box 33"/>
          <p:cNvSpPr txBox="1">
            <a:spLocks noChangeArrowheads="1"/>
          </p:cNvSpPr>
          <p:nvPr/>
        </p:nvSpPr>
        <p:spPr bwMode="auto">
          <a:xfrm>
            <a:off x="190500" y="4624388"/>
            <a:ext cx="2136775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1100">
                <a:solidFill>
                  <a:schemeClr val="tx2"/>
                </a:solidFill>
                <a:latin typeface="Verdana" pitchFamily="34" charset="0"/>
              </a:rPr>
              <a:t>trenutak prikupljanja podataka</a:t>
            </a:r>
            <a:endParaRPr lang="en-GB" sz="1100">
              <a:solidFill>
                <a:schemeClr val="tx2"/>
              </a:solidFill>
              <a:latin typeface="Verdana" pitchFamily="34" charset="0"/>
            </a:endParaRPr>
          </a:p>
        </p:txBody>
      </p:sp>
      <p:sp>
        <p:nvSpPr>
          <p:cNvPr id="25634" name="Oval 34"/>
          <p:cNvSpPr>
            <a:spLocks noChangeArrowheads="1"/>
          </p:cNvSpPr>
          <p:nvPr/>
        </p:nvSpPr>
        <p:spPr bwMode="auto">
          <a:xfrm>
            <a:off x="1593850" y="1701800"/>
            <a:ext cx="144463" cy="144463"/>
          </a:xfrm>
          <a:prstGeom prst="ellipse">
            <a:avLst/>
          </a:prstGeom>
          <a:solidFill>
            <a:srgbClr val="CC0000"/>
          </a:solidFill>
          <a:ln w="9525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/>
          <a:p>
            <a:endParaRPr lang="hr-HR"/>
          </a:p>
        </p:txBody>
      </p:sp>
      <p:sp>
        <p:nvSpPr>
          <p:cNvPr id="25635" name="Oval 35"/>
          <p:cNvSpPr>
            <a:spLocks noChangeArrowheads="1"/>
          </p:cNvSpPr>
          <p:nvPr/>
        </p:nvSpPr>
        <p:spPr bwMode="auto">
          <a:xfrm>
            <a:off x="82550" y="4767263"/>
            <a:ext cx="144463" cy="144462"/>
          </a:xfrm>
          <a:prstGeom prst="ellipse">
            <a:avLst/>
          </a:prstGeom>
          <a:solidFill>
            <a:srgbClr val="99FFCC"/>
          </a:solidFill>
          <a:ln w="9525">
            <a:solidFill>
              <a:srgbClr val="99FFCC"/>
            </a:solidFill>
            <a:round/>
            <a:headEnd/>
            <a:tailEnd/>
          </a:ln>
        </p:spPr>
        <p:txBody>
          <a:bodyPr wrap="none" anchor="ctr"/>
          <a:lstStyle/>
          <a:p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900113" y="407988"/>
            <a:ext cx="7704137" cy="862012"/>
          </a:xfrm>
        </p:spPr>
        <p:txBody>
          <a:bodyPr/>
          <a:lstStyle/>
          <a:p>
            <a:pPr eaLnBrk="1" hangingPunct="1"/>
            <a:r>
              <a:rPr lang="hr-HR" sz="2500" smtClean="0">
                <a:latin typeface="Arial" charset="0"/>
              </a:rPr>
              <a:t>PREVENCIJSKO POKUSNO ISTRAŽIVANJE</a:t>
            </a:r>
            <a:br>
              <a:rPr lang="hr-HR" sz="2500" smtClean="0">
                <a:latin typeface="Arial" charset="0"/>
              </a:rPr>
            </a:br>
            <a:r>
              <a:rPr lang="hr-HR" sz="2500" smtClean="0">
                <a:latin typeface="Arial" charset="0"/>
              </a:rPr>
              <a:t>(randomizirani kontrolirani pokus)</a:t>
            </a:r>
          </a:p>
        </p:txBody>
      </p:sp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3352800" y="5010150"/>
            <a:ext cx="1152525" cy="433388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hr-HR" sz="2000">
                <a:solidFill>
                  <a:schemeClr val="tx2"/>
                </a:solidFill>
                <a:latin typeface="Verdana" pitchFamily="34" charset="0"/>
              </a:rPr>
              <a:t>Lijek</a:t>
            </a:r>
            <a:endParaRPr lang="en-US" sz="2400">
              <a:solidFill>
                <a:schemeClr val="tx2"/>
              </a:solidFill>
              <a:latin typeface="Verdana" pitchFamily="34" charset="0"/>
            </a:endParaRPr>
          </a:p>
        </p:txBody>
      </p:sp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6372225" y="5011738"/>
            <a:ext cx="1152525" cy="431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pPr algn="ctr" eaLnBrk="0" hangingPunct="0"/>
            <a:r>
              <a:rPr lang="en-US" sz="2000">
                <a:solidFill>
                  <a:schemeClr val="tx2"/>
                </a:solidFill>
                <a:latin typeface="Verdana" pitchFamily="34" charset="0"/>
              </a:rPr>
              <a:t>Placebo</a:t>
            </a:r>
          </a:p>
        </p:txBody>
      </p:sp>
      <p:sp>
        <p:nvSpPr>
          <p:cNvPr id="24581" name="Text Box 5"/>
          <p:cNvSpPr txBox="1">
            <a:spLocks noChangeArrowheads="1"/>
          </p:cNvSpPr>
          <p:nvPr/>
        </p:nvSpPr>
        <p:spPr bwMode="auto">
          <a:xfrm>
            <a:off x="2916238" y="5803900"/>
            <a:ext cx="876300" cy="433388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pPr algn="ctr" eaLnBrk="0" hangingPunct="0"/>
            <a:r>
              <a:rPr lang="hr-HR" sz="2000">
                <a:solidFill>
                  <a:schemeClr val="tx2"/>
                </a:solidFill>
                <a:latin typeface="Verdana" pitchFamily="34" charset="0"/>
              </a:rPr>
              <a:t>Zdravi</a:t>
            </a:r>
            <a:endParaRPr lang="en-US" sz="2400">
              <a:solidFill>
                <a:schemeClr val="tx2"/>
              </a:solidFill>
              <a:latin typeface="Verdana" pitchFamily="34" charset="0"/>
            </a:endParaRPr>
          </a:p>
        </p:txBody>
      </p:sp>
      <p:sp>
        <p:nvSpPr>
          <p:cNvPr id="24582" name="Text Box 6"/>
          <p:cNvSpPr txBox="1">
            <a:spLocks noChangeArrowheads="1"/>
          </p:cNvSpPr>
          <p:nvPr/>
        </p:nvSpPr>
        <p:spPr bwMode="auto">
          <a:xfrm>
            <a:off x="5868988" y="5803900"/>
            <a:ext cx="941387" cy="433388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pPr algn="ctr" eaLnBrk="0" hangingPunct="0"/>
            <a:r>
              <a:rPr lang="hr-HR" sz="2000">
                <a:solidFill>
                  <a:schemeClr val="tx2"/>
                </a:solidFill>
                <a:latin typeface="Verdana" pitchFamily="34" charset="0"/>
              </a:rPr>
              <a:t>Zdravi</a:t>
            </a:r>
            <a:endParaRPr lang="en-US" sz="2400">
              <a:solidFill>
                <a:schemeClr val="tx2"/>
              </a:solidFill>
              <a:latin typeface="Verdana" pitchFamily="34" charset="0"/>
            </a:endParaRPr>
          </a:p>
        </p:txBody>
      </p:sp>
      <p:sp>
        <p:nvSpPr>
          <p:cNvPr id="24583" name="Text Box 7"/>
          <p:cNvSpPr txBox="1">
            <a:spLocks noChangeArrowheads="1"/>
          </p:cNvSpPr>
          <p:nvPr/>
        </p:nvSpPr>
        <p:spPr bwMode="auto">
          <a:xfrm>
            <a:off x="3995738" y="5803900"/>
            <a:ext cx="976312" cy="433388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pPr algn="ctr" eaLnBrk="0" hangingPunct="0"/>
            <a:r>
              <a:rPr lang="hr-HR" sz="2000">
                <a:solidFill>
                  <a:schemeClr val="tx2"/>
                </a:solidFill>
                <a:latin typeface="Verdana" pitchFamily="34" charset="0"/>
              </a:rPr>
              <a:t>Bolesni</a:t>
            </a:r>
            <a:endParaRPr lang="en-US" sz="2400">
              <a:solidFill>
                <a:schemeClr val="tx2"/>
              </a:solidFill>
              <a:latin typeface="Verdana" pitchFamily="34" charset="0"/>
            </a:endParaRPr>
          </a:p>
        </p:txBody>
      </p:sp>
      <p:sp>
        <p:nvSpPr>
          <p:cNvPr id="24584" name="Text Box 8"/>
          <p:cNvSpPr txBox="1">
            <a:spLocks noChangeArrowheads="1"/>
          </p:cNvSpPr>
          <p:nvPr/>
        </p:nvSpPr>
        <p:spPr bwMode="auto">
          <a:xfrm>
            <a:off x="6980238" y="5803900"/>
            <a:ext cx="976312" cy="433388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pPr algn="ctr" eaLnBrk="0" hangingPunct="0"/>
            <a:r>
              <a:rPr lang="hr-HR" sz="2000">
                <a:solidFill>
                  <a:schemeClr val="tx2"/>
                </a:solidFill>
                <a:latin typeface="Verdana" pitchFamily="34" charset="0"/>
              </a:rPr>
              <a:t>Bolesni</a:t>
            </a:r>
            <a:endParaRPr lang="en-US" sz="2400">
              <a:solidFill>
                <a:schemeClr val="tx2"/>
              </a:solidFill>
              <a:latin typeface="Verdana" pitchFamily="34" charset="0"/>
            </a:endParaRPr>
          </a:p>
        </p:txBody>
      </p:sp>
      <p:sp>
        <p:nvSpPr>
          <p:cNvPr id="24585" name="Line 9"/>
          <p:cNvSpPr>
            <a:spLocks noChangeShapeType="1"/>
          </p:cNvSpPr>
          <p:nvPr/>
        </p:nvSpPr>
        <p:spPr bwMode="auto">
          <a:xfrm flipH="1">
            <a:off x="3348038" y="5443538"/>
            <a:ext cx="360362" cy="360362"/>
          </a:xfrm>
          <a:prstGeom prst="line">
            <a:avLst/>
          </a:prstGeom>
          <a:noFill/>
          <a:ln w="34925">
            <a:solidFill>
              <a:srgbClr val="FDE58D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r-HR"/>
          </a:p>
        </p:txBody>
      </p:sp>
      <p:sp>
        <p:nvSpPr>
          <p:cNvPr id="24586" name="Line 10"/>
          <p:cNvSpPr>
            <a:spLocks noChangeShapeType="1"/>
          </p:cNvSpPr>
          <p:nvPr/>
        </p:nvSpPr>
        <p:spPr bwMode="auto">
          <a:xfrm flipH="1">
            <a:off x="6372225" y="5443538"/>
            <a:ext cx="360363" cy="360362"/>
          </a:xfrm>
          <a:prstGeom prst="line">
            <a:avLst/>
          </a:prstGeom>
          <a:noFill/>
          <a:ln w="34925">
            <a:solidFill>
              <a:srgbClr val="FDE58D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r-HR"/>
          </a:p>
        </p:txBody>
      </p:sp>
      <p:sp>
        <p:nvSpPr>
          <p:cNvPr id="24587" name="Line 11"/>
          <p:cNvSpPr>
            <a:spLocks noChangeShapeType="1"/>
          </p:cNvSpPr>
          <p:nvPr/>
        </p:nvSpPr>
        <p:spPr bwMode="auto">
          <a:xfrm>
            <a:off x="4144963" y="5443538"/>
            <a:ext cx="355600" cy="360362"/>
          </a:xfrm>
          <a:prstGeom prst="line">
            <a:avLst/>
          </a:prstGeom>
          <a:noFill/>
          <a:ln w="34925">
            <a:solidFill>
              <a:srgbClr val="FDE58D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r-HR"/>
          </a:p>
        </p:txBody>
      </p:sp>
      <p:sp>
        <p:nvSpPr>
          <p:cNvPr id="24588" name="Line 12"/>
          <p:cNvSpPr>
            <a:spLocks noChangeShapeType="1"/>
          </p:cNvSpPr>
          <p:nvPr/>
        </p:nvSpPr>
        <p:spPr bwMode="auto">
          <a:xfrm>
            <a:off x="7164388" y="5443538"/>
            <a:ext cx="360362" cy="360362"/>
          </a:xfrm>
          <a:prstGeom prst="line">
            <a:avLst/>
          </a:prstGeom>
          <a:noFill/>
          <a:ln w="34925">
            <a:solidFill>
              <a:srgbClr val="FDE58D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r-HR"/>
          </a:p>
        </p:txBody>
      </p:sp>
      <p:sp>
        <p:nvSpPr>
          <p:cNvPr id="24589" name="Text Box 13"/>
          <p:cNvSpPr txBox="1">
            <a:spLocks noChangeArrowheads="1"/>
          </p:cNvSpPr>
          <p:nvPr/>
        </p:nvSpPr>
        <p:spPr bwMode="auto">
          <a:xfrm>
            <a:off x="3500438" y="1700213"/>
            <a:ext cx="1573212" cy="792162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hr-HR" sz="2000">
                <a:solidFill>
                  <a:schemeClr val="tx2"/>
                </a:solidFill>
                <a:latin typeface="Verdana" pitchFamily="34" charset="0"/>
              </a:rPr>
              <a:t>UZORAK</a:t>
            </a:r>
            <a:endParaRPr lang="en-US" sz="2000">
              <a:solidFill>
                <a:schemeClr val="tx2"/>
              </a:solidFill>
              <a:latin typeface="Verdana" pitchFamily="34" charset="0"/>
            </a:endParaRPr>
          </a:p>
          <a:p>
            <a:pPr algn="ctr" eaLnBrk="0" hangingPunct="0"/>
            <a:r>
              <a:rPr lang="en-US" sz="2000" i="1">
                <a:solidFill>
                  <a:schemeClr val="tx2"/>
                </a:solidFill>
                <a:latin typeface="Verdana" pitchFamily="34" charset="0"/>
              </a:rPr>
              <a:t>(</a:t>
            </a:r>
            <a:r>
              <a:rPr lang="hr-HR" sz="2000" i="1">
                <a:solidFill>
                  <a:schemeClr val="tx2"/>
                </a:solidFill>
                <a:latin typeface="Verdana" pitchFamily="34" charset="0"/>
              </a:rPr>
              <a:t>ZDRAVI</a:t>
            </a:r>
            <a:r>
              <a:rPr lang="en-US" sz="2000" i="1">
                <a:solidFill>
                  <a:schemeClr val="tx2"/>
                </a:solidFill>
                <a:latin typeface="Verdana" pitchFamily="34" charset="0"/>
              </a:rPr>
              <a:t>)</a:t>
            </a:r>
          </a:p>
        </p:txBody>
      </p:sp>
      <p:sp>
        <p:nvSpPr>
          <p:cNvPr id="24590" name="Line 14"/>
          <p:cNvSpPr>
            <a:spLocks noChangeShapeType="1"/>
          </p:cNvSpPr>
          <p:nvPr/>
        </p:nvSpPr>
        <p:spPr bwMode="auto">
          <a:xfrm flipH="1">
            <a:off x="2195513" y="1484313"/>
            <a:ext cx="0" cy="4968875"/>
          </a:xfrm>
          <a:prstGeom prst="line">
            <a:avLst/>
          </a:prstGeom>
          <a:noFill/>
          <a:ln w="28575">
            <a:solidFill>
              <a:srgbClr val="FDE58D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hr-HR"/>
          </a:p>
        </p:txBody>
      </p:sp>
      <p:sp>
        <p:nvSpPr>
          <p:cNvPr id="24591" name="Text Box 15"/>
          <p:cNvSpPr txBox="1">
            <a:spLocks noChangeArrowheads="1"/>
          </p:cNvSpPr>
          <p:nvPr/>
        </p:nvSpPr>
        <p:spPr bwMode="auto">
          <a:xfrm rot="-5400000">
            <a:off x="1870868" y="1618457"/>
            <a:ext cx="8620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hr-HR" sz="1400">
                <a:solidFill>
                  <a:schemeClr val="tx2"/>
                </a:solidFill>
                <a:latin typeface="Verdana" pitchFamily="34" charset="0"/>
              </a:rPr>
              <a:t>vrijeme</a:t>
            </a:r>
            <a:endParaRPr lang="en-US" sz="1400">
              <a:solidFill>
                <a:schemeClr val="tx2"/>
              </a:solidFill>
              <a:latin typeface="Verdana" pitchFamily="34" charset="0"/>
            </a:endParaRPr>
          </a:p>
        </p:txBody>
      </p:sp>
      <p:sp>
        <p:nvSpPr>
          <p:cNvPr id="24592" name="Text Box 16"/>
          <p:cNvSpPr txBox="1">
            <a:spLocks noChangeArrowheads="1"/>
          </p:cNvSpPr>
          <p:nvPr/>
        </p:nvSpPr>
        <p:spPr bwMode="auto">
          <a:xfrm>
            <a:off x="654050" y="5829300"/>
            <a:ext cx="12398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hr-HR" sz="1600" i="1">
                <a:solidFill>
                  <a:schemeClr val="tx2"/>
                </a:solidFill>
                <a:latin typeface="Verdana" pitchFamily="34" charset="0"/>
              </a:rPr>
              <a:t>budućnost</a:t>
            </a:r>
            <a:endParaRPr lang="en-US" sz="2000">
              <a:solidFill>
                <a:schemeClr val="tx2"/>
              </a:solidFill>
              <a:latin typeface="Verdana" pitchFamily="34" charset="0"/>
            </a:endParaRPr>
          </a:p>
        </p:txBody>
      </p:sp>
      <p:sp>
        <p:nvSpPr>
          <p:cNvPr id="24593" name="Text Box 17"/>
          <p:cNvSpPr txBox="1">
            <a:spLocks noChangeArrowheads="1"/>
          </p:cNvSpPr>
          <p:nvPr/>
        </p:nvSpPr>
        <p:spPr bwMode="auto">
          <a:xfrm>
            <a:off x="600075" y="1843088"/>
            <a:ext cx="13239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hr-HR" sz="1600" i="1">
                <a:solidFill>
                  <a:schemeClr val="tx2"/>
                </a:solidFill>
                <a:latin typeface="Verdana" pitchFamily="34" charset="0"/>
              </a:rPr>
              <a:t>sadašnjost</a:t>
            </a:r>
            <a:endParaRPr lang="en-US" sz="2000">
              <a:solidFill>
                <a:schemeClr val="tx2"/>
              </a:solidFill>
              <a:latin typeface="Verdana" pitchFamily="34" charset="0"/>
            </a:endParaRPr>
          </a:p>
        </p:txBody>
      </p:sp>
      <p:sp>
        <p:nvSpPr>
          <p:cNvPr id="24594" name="Line 18"/>
          <p:cNvSpPr>
            <a:spLocks noChangeShapeType="1"/>
          </p:cNvSpPr>
          <p:nvPr/>
        </p:nvSpPr>
        <p:spPr bwMode="auto">
          <a:xfrm flipH="1">
            <a:off x="4500563" y="4724400"/>
            <a:ext cx="360362" cy="287338"/>
          </a:xfrm>
          <a:prstGeom prst="line">
            <a:avLst/>
          </a:prstGeom>
          <a:noFill/>
          <a:ln w="38100">
            <a:solidFill>
              <a:srgbClr val="FDE58D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hr-HR"/>
          </a:p>
        </p:txBody>
      </p:sp>
      <p:sp>
        <p:nvSpPr>
          <p:cNvPr id="24595" name="Line 19"/>
          <p:cNvSpPr>
            <a:spLocks noChangeShapeType="1"/>
          </p:cNvSpPr>
          <p:nvPr/>
        </p:nvSpPr>
        <p:spPr bwMode="auto">
          <a:xfrm>
            <a:off x="6084888" y="4724400"/>
            <a:ext cx="287337" cy="287338"/>
          </a:xfrm>
          <a:prstGeom prst="line">
            <a:avLst/>
          </a:prstGeom>
          <a:noFill/>
          <a:ln w="38100">
            <a:solidFill>
              <a:srgbClr val="FDE58D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hr-HR"/>
          </a:p>
        </p:txBody>
      </p:sp>
      <p:sp>
        <p:nvSpPr>
          <p:cNvPr id="24596" name="Line 20"/>
          <p:cNvSpPr>
            <a:spLocks noChangeShapeType="1"/>
          </p:cNvSpPr>
          <p:nvPr/>
        </p:nvSpPr>
        <p:spPr bwMode="auto">
          <a:xfrm>
            <a:off x="4211638" y="2492375"/>
            <a:ext cx="0" cy="358775"/>
          </a:xfrm>
          <a:prstGeom prst="line">
            <a:avLst/>
          </a:prstGeom>
          <a:noFill/>
          <a:ln w="38100">
            <a:solidFill>
              <a:srgbClr val="FDE58D"/>
            </a:solidFill>
            <a:round/>
            <a:headEnd/>
            <a:tailEnd/>
          </a:ln>
        </p:spPr>
        <p:txBody>
          <a:bodyPr wrap="none" anchor="ctr"/>
          <a:lstStyle/>
          <a:p>
            <a:endParaRPr lang="hr-HR"/>
          </a:p>
        </p:txBody>
      </p:sp>
      <p:sp>
        <p:nvSpPr>
          <p:cNvPr id="24597" name="Line 21"/>
          <p:cNvSpPr>
            <a:spLocks noChangeShapeType="1"/>
          </p:cNvSpPr>
          <p:nvPr/>
        </p:nvSpPr>
        <p:spPr bwMode="auto">
          <a:xfrm flipH="1">
            <a:off x="2916238" y="3282950"/>
            <a:ext cx="576262" cy="288925"/>
          </a:xfrm>
          <a:prstGeom prst="line">
            <a:avLst/>
          </a:prstGeom>
          <a:noFill/>
          <a:ln w="38100">
            <a:solidFill>
              <a:srgbClr val="FDE58D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hr-HR"/>
          </a:p>
        </p:txBody>
      </p:sp>
      <p:sp>
        <p:nvSpPr>
          <p:cNvPr id="24598" name="Line 22"/>
          <p:cNvSpPr>
            <a:spLocks noChangeShapeType="1"/>
          </p:cNvSpPr>
          <p:nvPr/>
        </p:nvSpPr>
        <p:spPr bwMode="auto">
          <a:xfrm>
            <a:off x="4860925" y="3282950"/>
            <a:ext cx="576263" cy="288925"/>
          </a:xfrm>
          <a:prstGeom prst="line">
            <a:avLst/>
          </a:prstGeom>
          <a:noFill/>
          <a:ln w="38100">
            <a:solidFill>
              <a:srgbClr val="FDE58D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hr-HR"/>
          </a:p>
        </p:txBody>
      </p:sp>
      <p:sp>
        <p:nvSpPr>
          <p:cNvPr id="24599" name="Text Box 23"/>
          <p:cNvSpPr txBox="1">
            <a:spLocks noChangeArrowheads="1"/>
          </p:cNvSpPr>
          <p:nvPr/>
        </p:nvSpPr>
        <p:spPr bwMode="auto">
          <a:xfrm>
            <a:off x="2251075" y="3571875"/>
            <a:ext cx="1241425" cy="431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pPr algn="ctr" eaLnBrk="0" hangingPunct="0"/>
            <a:r>
              <a:rPr lang="hr-HR" sz="2000">
                <a:solidFill>
                  <a:schemeClr val="tx2"/>
                </a:solidFill>
                <a:latin typeface="Verdana" pitchFamily="34" charset="0"/>
              </a:rPr>
              <a:t>Isključeni</a:t>
            </a:r>
            <a:endParaRPr lang="en-US" sz="2400">
              <a:solidFill>
                <a:schemeClr val="tx2"/>
              </a:solidFill>
              <a:latin typeface="Verdana" pitchFamily="34" charset="0"/>
            </a:endParaRPr>
          </a:p>
        </p:txBody>
      </p:sp>
      <p:sp>
        <p:nvSpPr>
          <p:cNvPr id="24600" name="Text Box 24"/>
          <p:cNvSpPr txBox="1">
            <a:spLocks noChangeArrowheads="1"/>
          </p:cNvSpPr>
          <p:nvPr/>
        </p:nvSpPr>
        <p:spPr bwMode="auto">
          <a:xfrm>
            <a:off x="4860925" y="3571875"/>
            <a:ext cx="1223963" cy="431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pPr algn="ctr" eaLnBrk="0" hangingPunct="0"/>
            <a:r>
              <a:rPr lang="hr-HR" sz="2000">
                <a:solidFill>
                  <a:schemeClr val="tx2"/>
                </a:solidFill>
                <a:latin typeface="Verdana" pitchFamily="34" charset="0"/>
              </a:rPr>
              <a:t>Uključeni</a:t>
            </a:r>
            <a:endParaRPr lang="en-US" sz="2400">
              <a:solidFill>
                <a:schemeClr val="tx2"/>
              </a:solidFill>
              <a:latin typeface="Verdana" pitchFamily="34" charset="0"/>
            </a:endParaRPr>
          </a:p>
        </p:txBody>
      </p:sp>
      <p:sp>
        <p:nvSpPr>
          <p:cNvPr id="24601" name="Oval 25"/>
          <p:cNvSpPr>
            <a:spLocks noChangeArrowheads="1"/>
          </p:cNvSpPr>
          <p:nvPr/>
        </p:nvSpPr>
        <p:spPr bwMode="auto">
          <a:xfrm>
            <a:off x="3048000" y="2897188"/>
            <a:ext cx="2281238" cy="506412"/>
          </a:xfrm>
          <a:prstGeom prst="ellipse">
            <a:avLst/>
          </a:prstGeom>
          <a:solidFill>
            <a:srgbClr val="FC646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20000"/>
              </a:lnSpc>
              <a:spcBef>
                <a:spcPct val="20000"/>
              </a:spcBef>
            </a:pPr>
            <a:endParaRPr lang="en-GB" sz="2000">
              <a:solidFill>
                <a:schemeClr val="tx2"/>
              </a:solidFill>
              <a:latin typeface="Verdana" pitchFamily="34" charset="0"/>
            </a:endParaRPr>
          </a:p>
        </p:txBody>
      </p:sp>
      <p:sp>
        <p:nvSpPr>
          <p:cNvPr id="24602" name="Oval 26"/>
          <p:cNvSpPr>
            <a:spLocks noChangeArrowheads="1"/>
          </p:cNvSpPr>
          <p:nvPr/>
        </p:nvSpPr>
        <p:spPr bwMode="auto">
          <a:xfrm>
            <a:off x="4443413" y="4292600"/>
            <a:ext cx="2089150" cy="503238"/>
          </a:xfrm>
          <a:prstGeom prst="ellipse">
            <a:avLst/>
          </a:prstGeom>
          <a:solidFill>
            <a:srgbClr val="FC6460"/>
          </a:solidFill>
          <a:ln w="9525">
            <a:solidFill>
              <a:srgbClr val="FC6460"/>
            </a:solidFill>
            <a:round/>
            <a:headEnd/>
            <a:tailEnd/>
          </a:ln>
        </p:spPr>
        <p:txBody>
          <a:bodyPr wrap="none" anchor="ctr"/>
          <a:lstStyle/>
          <a:p>
            <a:endParaRPr lang="hr-HR"/>
          </a:p>
        </p:txBody>
      </p:sp>
      <p:sp>
        <p:nvSpPr>
          <p:cNvPr id="24603" name="Text Box 27"/>
          <p:cNvSpPr txBox="1">
            <a:spLocks noChangeArrowheads="1"/>
          </p:cNvSpPr>
          <p:nvPr/>
        </p:nvSpPr>
        <p:spPr bwMode="auto">
          <a:xfrm>
            <a:off x="4560888" y="4357688"/>
            <a:ext cx="18462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hr-HR">
                <a:solidFill>
                  <a:schemeClr val="tx2"/>
                </a:solidFill>
                <a:latin typeface="Verdana" pitchFamily="34" charset="0"/>
              </a:rPr>
              <a:t>Randomizacija</a:t>
            </a:r>
            <a:endParaRPr lang="en-US">
              <a:solidFill>
                <a:schemeClr val="tx2"/>
              </a:solidFill>
              <a:latin typeface="Verdana" pitchFamily="34" charset="0"/>
            </a:endParaRPr>
          </a:p>
        </p:txBody>
      </p:sp>
      <p:sp>
        <p:nvSpPr>
          <p:cNvPr id="24604" name="Text Box 28"/>
          <p:cNvSpPr txBox="1">
            <a:spLocks noChangeArrowheads="1"/>
          </p:cNvSpPr>
          <p:nvPr/>
        </p:nvSpPr>
        <p:spPr bwMode="auto">
          <a:xfrm>
            <a:off x="3054350" y="2962275"/>
            <a:ext cx="22971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hr-HR">
                <a:solidFill>
                  <a:schemeClr val="tx2"/>
                </a:solidFill>
                <a:latin typeface="Verdana" pitchFamily="34" charset="0"/>
              </a:rPr>
              <a:t>Kriteriji uključenja</a:t>
            </a:r>
            <a:endParaRPr lang="en-US">
              <a:solidFill>
                <a:schemeClr val="tx2"/>
              </a:solidFill>
              <a:latin typeface="Verdana" pitchFamily="34" charset="0"/>
            </a:endParaRPr>
          </a:p>
        </p:txBody>
      </p:sp>
      <p:sp>
        <p:nvSpPr>
          <p:cNvPr id="24605" name="Line 29"/>
          <p:cNvSpPr>
            <a:spLocks noChangeShapeType="1"/>
          </p:cNvSpPr>
          <p:nvPr/>
        </p:nvSpPr>
        <p:spPr bwMode="auto">
          <a:xfrm>
            <a:off x="5432425" y="4003675"/>
            <a:ext cx="4763" cy="288925"/>
          </a:xfrm>
          <a:prstGeom prst="line">
            <a:avLst/>
          </a:prstGeom>
          <a:noFill/>
          <a:ln w="38100">
            <a:solidFill>
              <a:srgbClr val="FDE58D"/>
            </a:solidFill>
            <a:round/>
            <a:headEnd/>
            <a:tailEnd/>
          </a:ln>
        </p:spPr>
        <p:txBody>
          <a:bodyPr wrap="none" anchor="ctr"/>
          <a:lstStyle/>
          <a:p>
            <a:endParaRPr lang="hr-HR"/>
          </a:p>
        </p:txBody>
      </p:sp>
      <p:sp>
        <p:nvSpPr>
          <p:cNvPr id="24606" name="Oval 30"/>
          <p:cNvSpPr>
            <a:spLocks noChangeArrowheads="1"/>
          </p:cNvSpPr>
          <p:nvPr/>
        </p:nvSpPr>
        <p:spPr bwMode="auto">
          <a:xfrm>
            <a:off x="200025" y="4562475"/>
            <a:ext cx="144463" cy="144463"/>
          </a:xfrm>
          <a:prstGeom prst="ellipse">
            <a:avLst/>
          </a:prstGeom>
          <a:solidFill>
            <a:srgbClr val="CC0000"/>
          </a:solidFill>
          <a:ln w="9525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/>
          <a:p>
            <a:endParaRPr lang="hr-HR"/>
          </a:p>
        </p:txBody>
      </p:sp>
      <p:sp>
        <p:nvSpPr>
          <p:cNvPr id="24607" name="Oval 31"/>
          <p:cNvSpPr>
            <a:spLocks noChangeArrowheads="1"/>
          </p:cNvSpPr>
          <p:nvPr/>
        </p:nvSpPr>
        <p:spPr bwMode="auto">
          <a:xfrm>
            <a:off x="1906588" y="5945188"/>
            <a:ext cx="144462" cy="144462"/>
          </a:xfrm>
          <a:prstGeom prst="ellipse">
            <a:avLst/>
          </a:prstGeom>
          <a:solidFill>
            <a:srgbClr val="99FFCC"/>
          </a:solidFill>
          <a:ln w="9525">
            <a:solidFill>
              <a:srgbClr val="99FFCC"/>
            </a:solidFill>
            <a:round/>
            <a:headEnd/>
            <a:tailEnd/>
          </a:ln>
        </p:spPr>
        <p:txBody>
          <a:bodyPr wrap="none" anchor="ctr"/>
          <a:lstStyle/>
          <a:p>
            <a:endParaRPr lang="hr-HR"/>
          </a:p>
        </p:txBody>
      </p:sp>
      <p:sp>
        <p:nvSpPr>
          <p:cNvPr id="24608" name="Text Box 32"/>
          <p:cNvSpPr txBox="1">
            <a:spLocks noChangeArrowheads="1"/>
          </p:cNvSpPr>
          <p:nvPr/>
        </p:nvSpPr>
        <p:spPr bwMode="auto">
          <a:xfrm>
            <a:off x="338138" y="4438650"/>
            <a:ext cx="1901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1200">
                <a:solidFill>
                  <a:schemeClr val="tx2"/>
                </a:solidFill>
                <a:latin typeface="Verdana" pitchFamily="34" charset="0"/>
              </a:rPr>
              <a:t>trenutak oblikovanja skupina</a:t>
            </a:r>
            <a:endParaRPr lang="en-GB" sz="1200">
              <a:solidFill>
                <a:schemeClr val="tx2"/>
              </a:solidFill>
              <a:latin typeface="Verdana" pitchFamily="34" charset="0"/>
            </a:endParaRPr>
          </a:p>
        </p:txBody>
      </p:sp>
      <p:sp>
        <p:nvSpPr>
          <p:cNvPr id="24609" name="Text Box 33"/>
          <p:cNvSpPr txBox="1">
            <a:spLocks noChangeArrowheads="1"/>
          </p:cNvSpPr>
          <p:nvPr/>
        </p:nvSpPr>
        <p:spPr bwMode="auto">
          <a:xfrm>
            <a:off x="342900" y="4941888"/>
            <a:ext cx="21367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1200">
                <a:solidFill>
                  <a:schemeClr val="tx2"/>
                </a:solidFill>
                <a:latin typeface="Verdana" pitchFamily="34" charset="0"/>
              </a:rPr>
              <a:t>trenutak prikupljanja podataka</a:t>
            </a:r>
            <a:endParaRPr lang="en-GB" sz="1200">
              <a:solidFill>
                <a:schemeClr val="tx2"/>
              </a:solidFill>
              <a:latin typeface="Verdana" pitchFamily="34" charset="0"/>
            </a:endParaRPr>
          </a:p>
        </p:txBody>
      </p:sp>
      <p:sp>
        <p:nvSpPr>
          <p:cNvPr id="24610" name="Oval 34"/>
          <p:cNvSpPr>
            <a:spLocks noChangeArrowheads="1"/>
          </p:cNvSpPr>
          <p:nvPr/>
        </p:nvSpPr>
        <p:spPr bwMode="auto">
          <a:xfrm>
            <a:off x="1906588" y="1960563"/>
            <a:ext cx="144462" cy="144462"/>
          </a:xfrm>
          <a:prstGeom prst="ellipse">
            <a:avLst/>
          </a:prstGeom>
          <a:solidFill>
            <a:srgbClr val="CC0000"/>
          </a:solidFill>
          <a:ln w="9525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/>
          <a:p>
            <a:endParaRPr lang="hr-HR"/>
          </a:p>
        </p:txBody>
      </p:sp>
      <p:sp>
        <p:nvSpPr>
          <p:cNvPr id="24611" name="Oval 35"/>
          <p:cNvSpPr>
            <a:spLocks noChangeArrowheads="1"/>
          </p:cNvSpPr>
          <p:nvPr/>
        </p:nvSpPr>
        <p:spPr bwMode="auto">
          <a:xfrm>
            <a:off x="196850" y="5051425"/>
            <a:ext cx="144463" cy="144463"/>
          </a:xfrm>
          <a:prstGeom prst="ellipse">
            <a:avLst/>
          </a:prstGeom>
          <a:solidFill>
            <a:srgbClr val="99FFCC"/>
          </a:solidFill>
          <a:ln w="9525">
            <a:solidFill>
              <a:srgbClr val="99FFCC"/>
            </a:solidFill>
            <a:round/>
            <a:headEnd/>
            <a:tailEnd/>
          </a:ln>
        </p:spPr>
        <p:txBody>
          <a:bodyPr wrap="none" anchor="ctr"/>
          <a:lstStyle/>
          <a:p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92150"/>
            <a:ext cx="8147050" cy="936625"/>
          </a:xfrm>
        </p:spPr>
        <p:txBody>
          <a:bodyPr/>
          <a:lstStyle/>
          <a:p>
            <a:pPr eaLnBrk="1" hangingPunct="1"/>
            <a:r>
              <a:rPr lang="pl-PL" sz="2500" smtClean="0">
                <a:latin typeface="Arial" charset="0"/>
              </a:rPr>
              <a:t>RANDOMIZIRANI KONTROLIRANI POKUS</a:t>
            </a:r>
            <a:endParaRPr lang="hr-HR" sz="2500" smtClean="0">
              <a:latin typeface="Arial" charset="0"/>
            </a:endParaRP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19150" y="1870075"/>
            <a:ext cx="7712075" cy="3757613"/>
          </a:xfrm>
        </p:spPr>
        <p:txBody>
          <a:bodyPr/>
          <a:lstStyle/>
          <a:p>
            <a:pPr marL="266700" indent="-266700" eaLnBrk="1" hangingPunct="1">
              <a:buFont typeface="Wingdings" pitchFamily="2" charset="2"/>
              <a:buNone/>
            </a:pPr>
            <a:r>
              <a:rPr lang="hr-HR" sz="1900" smtClean="0">
                <a:solidFill>
                  <a:schemeClr val="tx2"/>
                </a:solidFill>
              </a:rPr>
              <a:t>PREDNOSTI:</a:t>
            </a:r>
          </a:p>
          <a:p>
            <a:pPr marL="266700" indent="-266700" eaLnBrk="1" hangingPunct="1"/>
            <a:r>
              <a:rPr lang="hr-HR" sz="1900" smtClean="0"/>
              <a:t>istraživanje s najvećom dokaznom snagom</a:t>
            </a:r>
          </a:p>
          <a:p>
            <a:pPr marL="266700" indent="-266700" eaLnBrk="1" hangingPunct="1"/>
            <a:r>
              <a:rPr lang="hr-HR" sz="1900" smtClean="0"/>
              <a:t>najmanja mogućnost otklona (</a:t>
            </a:r>
            <a:r>
              <a:rPr lang="hr-HR" sz="1900" i="1" smtClean="0"/>
              <a:t>bias</a:t>
            </a:r>
            <a:r>
              <a:rPr lang="hr-HR" sz="1900" smtClean="0"/>
              <a:t>)</a:t>
            </a:r>
          </a:p>
          <a:p>
            <a:pPr marL="266700" indent="-266700" eaLnBrk="1" hangingPunct="1"/>
            <a:r>
              <a:rPr lang="hr-HR" sz="1900" smtClean="0"/>
              <a:t>može mjeriti više različitih ishoda</a:t>
            </a:r>
          </a:p>
          <a:p>
            <a:pPr marL="266700" indent="-266700" eaLnBrk="1" hangingPunct="1"/>
            <a:r>
              <a:rPr lang="hr-HR" sz="1900" smtClean="0"/>
              <a:t>najbolji oblik za istraživanje uzročnosti</a:t>
            </a:r>
          </a:p>
          <a:p>
            <a:pPr marL="266700" indent="-266700" eaLnBrk="1" hangingPunct="1">
              <a:buFont typeface="Wingdings" pitchFamily="2" charset="2"/>
              <a:buNone/>
            </a:pPr>
            <a:endParaRPr lang="hr-HR" sz="1900" smtClean="0"/>
          </a:p>
          <a:p>
            <a:pPr marL="266700" indent="-266700"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hr-HR" sz="1900" smtClean="0">
                <a:solidFill>
                  <a:schemeClr val="tx2"/>
                </a:solidFill>
              </a:rPr>
              <a:t>OGRANIČENJA: </a:t>
            </a:r>
          </a:p>
          <a:p>
            <a:pPr marL="266700" indent="-266700" eaLnBrk="1" hangingPunct="1">
              <a:spcBef>
                <a:spcPct val="0"/>
              </a:spcBef>
            </a:pPr>
            <a:r>
              <a:rPr lang="hr-HR" sz="1900" smtClean="0"/>
              <a:t>dugotrajnost i visoka cijena</a:t>
            </a:r>
          </a:p>
          <a:p>
            <a:pPr marL="266700" indent="-266700" eaLnBrk="1" hangingPunct="1"/>
            <a:r>
              <a:rPr lang="hr-HR" sz="1900" smtClean="0"/>
              <a:t>pristanak ispitanika na sudjelovanje, etički problemi</a:t>
            </a:r>
          </a:p>
          <a:p>
            <a:pPr marL="266700" indent="-266700" eaLnBrk="1" hangingPunct="1"/>
            <a:r>
              <a:rPr lang="hr-HR" sz="1900" smtClean="0"/>
              <a:t>pridržavanje uputa od strane ispitanika (</a:t>
            </a:r>
            <a:r>
              <a:rPr lang="hr-HR" sz="1900" i="1" smtClean="0"/>
              <a:t>compliance</a:t>
            </a:r>
            <a:r>
              <a:rPr lang="hr-HR" sz="1900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1447800" y="228600"/>
            <a:ext cx="7467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endParaRPr lang="hr-HR" sz="2900">
              <a:solidFill>
                <a:schemeClr val="hlink"/>
              </a:solidFill>
            </a:endParaRPr>
          </a:p>
        </p:txBody>
      </p:sp>
      <p:pic>
        <p:nvPicPr>
          <p:cNvPr id="266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1341438"/>
            <a:ext cx="3429000" cy="4906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5318125" y="1795463"/>
            <a:ext cx="3216275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r-HR" sz="2000">
                <a:solidFill>
                  <a:schemeClr val="tx2"/>
                </a:solidFill>
              </a:rPr>
              <a:t>ER = event rate (stopa događanja)</a:t>
            </a:r>
          </a:p>
          <a:p>
            <a:endParaRPr lang="hr-HR" sz="2000">
              <a:solidFill>
                <a:schemeClr val="tx2"/>
              </a:solidFill>
            </a:endParaRPr>
          </a:p>
          <a:p>
            <a:r>
              <a:rPr lang="hr-HR" sz="2000">
                <a:solidFill>
                  <a:schemeClr val="tx2"/>
                </a:solidFill>
              </a:rPr>
              <a:t>RR = relative risk or risk ratio= EER/CER </a:t>
            </a:r>
            <a:endParaRPr lang="en-US" sz="2000">
              <a:solidFill>
                <a:schemeClr val="tx2"/>
              </a:solidFill>
            </a:endParaRPr>
          </a:p>
        </p:txBody>
      </p:sp>
      <p:sp>
        <p:nvSpPr>
          <p:cNvPr id="26629" name="Line 5"/>
          <p:cNvSpPr>
            <a:spLocks noChangeShapeType="1"/>
          </p:cNvSpPr>
          <p:nvPr/>
        </p:nvSpPr>
        <p:spPr bwMode="auto">
          <a:xfrm flipV="1">
            <a:off x="3779838" y="4292600"/>
            <a:ext cx="2160587" cy="576263"/>
          </a:xfrm>
          <a:prstGeom prst="line">
            <a:avLst/>
          </a:prstGeom>
          <a:noFill/>
          <a:ln w="28575">
            <a:solidFill>
              <a:srgbClr val="FFCC00"/>
            </a:solidFill>
            <a:round/>
            <a:headEnd/>
            <a:tailEnd/>
          </a:ln>
        </p:spPr>
        <p:txBody>
          <a:bodyPr/>
          <a:lstStyle/>
          <a:p>
            <a:endParaRPr lang="hr-HR"/>
          </a:p>
        </p:txBody>
      </p:sp>
      <p:sp>
        <p:nvSpPr>
          <p:cNvPr id="26630" name="Line 6"/>
          <p:cNvSpPr>
            <a:spLocks noChangeShapeType="1"/>
          </p:cNvSpPr>
          <p:nvPr/>
        </p:nvSpPr>
        <p:spPr bwMode="auto">
          <a:xfrm flipV="1">
            <a:off x="3708400" y="5013325"/>
            <a:ext cx="2232025" cy="360363"/>
          </a:xfrm>
          <a:prstGeom prst="line">
            <a:avLst/>
          </a:prstGeom>
          <a:noFill/>
          <a:ln w="28575">
            <a:solidFill>
              <a:srgbClr val="FFCC00"/>
            </a:solidFill>
            <a:round/>
            <a:headEnd/>
            <a:tailEnd/>
          </a:ln>
        </p:spPr>
        <p:txBody>
          <a:bodyPr/>
          <a:lstStyle/>
          <a:p>
            <a:endParaRPr lang="hr-HR"/>
          </a:p>
        </p:txBody>
      </p:sp>
      <p:sp>
        <p:nvSpPr>
          <p:cNvPr id="26631" name="Text Box 7"/>
          <p:cNvSpPr txBox="1">
            <a:spLocks noChangeArrowheads="1"/>
          </p:cNvSpPr>
          <p:nvPr/>
        </p:nvSpPr>
        <p:spPr bwMode="auto">
          <a:xfrm>
            <a:off x="6019800" y="3933825"/>
            <a:ext cx="2873375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r-HR">
                <a:solidFill>
                  <a:schemeClr val="tx2"/>
                </a:solidFill>
              </a:rPr>
              <a:t>Smanjenje relativnog rizika   </a:t>
            </a:r>
          </a:p>
          <a:p>
            <a:endParaRPr lang="hr-HR">
              <a:solidFill>
                <a:schemeClr val="tx2"/>
              </a:solidFill>
            </a:endParaRPr>
          </a:p>
          <a:p>
            <a:r>
              <a:rPr lang="hr-HR">
                <a:solidFill>
                  <a:schemeClr val="tx2"/>
                </a:solidFill>
              </a:rPr>
              <a:t>Smanjenje apsolutnog rizika  </a:t>
            </a:r>
            <a:endParaRPr lang="hr-HR" i="1">
              <a:solidFill>
                <a:schemeClr val="tx2"/>
              </a:solidFill>
            </a:endParaRPr>
          </a:p>
          <a:p>
            <a:endParaRPr lang="hr-HR">
              <a:solidFill>
                <a:schemeClr val="tx2"/>
              </a:solidFill>
            </a:endParaRPr>
          </a:p>
        </p:txBody>
      </p:sp>
      <p:sp>
        <p:nvSpPr>
          <p:cNvPr id="26632" name="Text Box 8"/>
          <p:cNvSpPr txBox="1">
            <a:spLocks noChangeArrowheads="1"/>
          </p:cNvSpPr>
          <p:nvPr/>
        </p:nvSpPr>
        <p:spPr bwMode="auto">
          <a:xfrm>
            <a:off x="5486400" y="5229225"/>
            <a:ext cx="350520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hr-HR">
              <a:solidFill>
                <a:schemeClr val="tx2"/>
              </a:solidFill>
            </a:endParaRPr>
          </a:p>
          <a:p>
            <a:r>
              <a:rPr lang="hr-HR">
                <a:solidFill>
                  <a:schemeClr val="tx2"/>
                </a:solidFill>
              </a:rPr>
              <a:t>Broj ispitanika koje je potrebno liječiti</a:t>
            </a:r>
            <a:r>
              <a:rPr lang="hr-HR"/>
              <a:t> </a:t>
            </a:r>
            <a:endParaRPr lang="hr-HR">
              <a:solidFill>
                <a:schemeClr val="tx2"/>
              </a:solidFill>
            </a:endParaRPr>
          </a:p>
        </p:txBody>
      </p:sp>
      <p:sp>
        <p:nvSpPr>
          <p:cNvPr id="26633" name="Text Box 9"/>
          <p:cNvSpPr txBox="1">
            <a:spLocks noChangeArrowheads="1"/>
          </p:cNvSpPr>
          <p:nvPr/>
        </p:nvSpPr>
        <p:spPr bwMode="auto">
          <a:xfrm>
            <a:off x="1500188" y="692150"/>
            <a:ext cx="32162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hr-HR" sz="2800">
                <a:solidFill>
                  <a:srgbClr val="FFFF00"/>
                </a:solidFill>
              </a:rPr>
              <a:t> </a:t>
            </a:r>
            <a:r>
              <a:rPr lang="hr-HR" sz="2800" b="1" i="1">
                <a:solidFill>
                  <a:schemeClr val="tx2"/>
                </a:solidFill>
              </a:rPr>
              <a:t>značaj rezultata</a:t>
            </a:r>
          </a:p>
        </p:txBody>
      </p:sp>
      <p:sp>
        <p:nvSpPr>
          <p:cNvPr id="26634" name="Line 10"/>
          <p:cNvSpPr>
            <a:spLocks noChangeShapeType="1"/>
          </p:cNvSpPr>
          <p:nvPr/>
        </p:nvSpPr>
        <p:spPr bwMode="auto">
          <a:xfrm flipV="1">
            <a:off x="3132138" y="5876925"/>
            <a:ext cx="2376487" cy="73025"/>
          </a:xfrm>
          <a:prstGeom prst="line">
            <a:avLst/>
          </a:prstGeom>
          <a:noFill/>
          <a:ln w="28575">
            <a:solidFill>
              <a:srgbClr val="FFCC00"/>
            </a:solidFill>
            <a:round/>
            <a:headEnd/>
            <a:tailEnd/>
          </a:ln>
        </p:spPr>
        <p:txBody>
          <a:bodyPr/>
          <a:lstStyle/>
          <a:p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z="3200" smtClean="0">
                <a:latin typeface="Arial" charset="0"/>
              </a:rPr>
              <a:t>Rezultat istraživanja</a:t>
            </a:r>
            <a:r>
              <a:rPr lang="hr-HR" sz="3200" smtClean="0">
                <a:latin typeface="Arial" charset="0"/>
              </a:rPr>
              <a:t>: Mjere učinka liječenja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52513"/>
            <a:ext cx="8229600" cy="507841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hr-HR" sz="2000" smtClean="0"/>
              <a:t>Učinak liječenja procjenjuje se u odnosu na </a:t>
            </a:r>
            <a:r>
              <a:rPr lang="hr-HR" sz="2000" b="1" smtClean="0"/>
              <a:t>događaj</a:t>
            </a:r>
            <a:r>
              <a:rPr lang="hr-HR" sz="2000" smtClean="0"/>
              <a:t> (engl. </a:t>
            </a:r>
            <a:r>
              <a:rPr lang="hr-HR" sz="2000" b="1" i="1" smtClean="0"/>
              <a:t>event</a:t>
            </a:r>
            <a:r>
              <a:rPr lang="hr-HR" sz="2000" b="1" smtClean="0"/>
              <a:t>)</a:t>
            </a:r>
            <a:r>
              <a:rPr lang="hr-HR" sz="2000" smtClean="0"/>
              <a:t> koji očekujemo. Nastup takvog događaja prikazuje se </a:t>
            </a:r>
            <a:r>
              <a:rPr lang="hr-HR" sz="2000" b="1" smtClean="0"/>
              <a:t>stopom događaja</a:t>
            </a:r>
            <a:r>
              <a:rPr lang="hr-HR" sz="2000" smtClean="0"/>
              <a:t> (engl. </a:t>
            </a:r>
            <a:r>
              <a:rPr lang="hr-HR" sz="2000" b="1" i="1" smtClean="0"/>
              <a:t>event rate</a:t>
            </a:r>
            <a:r>
              <a:rPr lang="hr-HR" sz="2000" smtClean="0"/>
              <a:t>) u kontrolnoj (</a:t>
            </a:r>
            <a:r>
              <a:rPr lang="hr-HR" sz="2000" b="1" smtClean="0"/>
              <a:t>CER</a:t>
            </a:r>
            <a:r>
              <a:rPr lang="hr-HR" sz="2000" smtClean="0"/>
              <a:t>, od engl. </a:t>
            </a:r>
            <a:r>
              <a:rPr lang="hr-HR" sz="2000" b="1" i="1" smtClean="0"/>
              <a:t>control event rate</a:t>
            </a:r>
            <a:r>
              <a:rPr lang="hr-HR" sz="2000" smtClean="0"/>
              <a:t>) i pokusnoj (</a:t>
            </a:r>
            <a:r>
              <a:rPr lang="hr-HR" sz="2000" b="1" smtClean="0"/>
              <a:t>EER</a:t>
            </a:r>
            <a:r>
              <a:rPr lang="hr-HR" sz="2000" smtClean="0"/>
              <a:t>, od engl. </a:t>
            </a:r>
            <a:r>
              <a:rPr lang="hr-HR" sz="2000" b="1" i="1" smtClean="0"/>
              <a:t>experimental event rate</a:t>
            </a:r>
            <a:r>
              <a:rPr lang="hr-HR" sz="2000" smtClean="0"/>
              <a:t>) skupini (</a:t>
            </a:r>
            <a:r>
              <a:rPr lang="hr-HR" sz="2000" i="1" smtClean="0"/>
              <a:t>omjer broja ispitanika u pojedinoj skupini, u kojih se pojavio određeni događaj, prema ukupnom broju ispitanika u toj skupini)</a:t>
            </a:r>
          </a:p>
          <a:p>
            <a:pPr eaLnBrk="1" hangingPunct="1">
              <a:lnSpc>
                <a:spcPct val="90000"/>
              </a:lnSpc>
            </a:pPr>
            <a:endParaRPr lang="hr-HR" sz="2000" smtClean="0"/>
          </a:p>
          <a:p>
            <a:pPr eaLnBrk="1" hangingPunct="1">
              <a:lnSpc>
                <a:spcPct val="90000"/>
              </a:lnSpc>
            </a:pPr>
            <a:r>
              <a:rPr lang="hr-HR" sz="2000" smtClean="0"/>
              <a:t>Mjere učinka liječenja jesu </a:t>
            </a:r>
            <a:r>
              <a:rPr lang="hr-HR" sz="2000" b="1" smtClean="0"/>
              <a:t>smanjenje apsolutnog rizika</a:t>
            </a:r>
            <a:r>
              <a:rPr lang="hr-HR" sz="2000" smtClean="0"/>
              <a:t> (</a:t>
            </a:r>
            <a:r>
              <a:rPr lang="hr-HR" sz="2000" b="1" smtClean="0"/>
              <a:t>ARR</a:t>
            </a:r>
            <a:r>
              <a:rPr lang="hr-HR" sz="2000" smtClean="0"/>
              <a:t>, od engl. </a:t>
            </a:r>
            <a:r>
              <a:rPr lang="hr-HR" sz="2000" b="1" i="1" smtClean="0"/>
              <a:t>absolute risk reduction</a:t>
            </a:r>
            <a:r>
              <a:rPr lang="hr-HR" sz="2000" smtClean="0"/>
              <a:t>) i </a:t>
            </a:r>
            <a:r>
              <a:rPr lang="hr-HR" sz="2000" b="1" smtClean="0"/>
              <a:t>smanjenje relativnog rizika</a:t>
            </a:r>
            <a:r>
              <a:rPr lang="hr-HR" sz="2000" smtClean="0"/>
              <a:t> (</a:t>
            </a:r>
            <a:r>
              <a:rPr lang="hr-HR" sz="2000" b="1" smtClean="0"/>
              <a:t>RRR</a:t>
            </a:r>
            <a:r>
              <a:rPr lang="hr-HR" sz="2000" smtClean="0"/>
              <a:t>, od engl. </a:t>
            </a:r>
            <a:r>
              <a:rPr lang="hr-HR" sz="2000" b="1" i="1" smtClean="0"/>
              <a:t>relative risk reduction</a:t>
            </a:r>
            <a:r>
              <a:rPr lang="hr-HR" sz="2000" smtClean="0"/>
              <a:t>).</a:t>
            </a:r>
          </a:p>
          <a:p>
            <a:pPr eaLnBrk="1" hangingPunct="1">
              <a:lnSpc>
                <a:spcPct val="90000"/>
              </a:lnSpc>
            </a:pPr>
            <a:endParaRPr lang="hr-HR" sz="2000" b="1" smtClean="0"/>
          </a:p>
          <a:p>
            <a:pPr eaLnBrk="1" hangingPunct="1">
              <a:lnSpc>
                <a:spcPct val="90000"/>
              </a:lnSpc>
            </a:pPr>
            <a:r>
              <a:rPr lang="hr-HR" sz="2000" b="1" smtClean="0"/>
              <a:t>ARR</a:t>
            </a:r>
            <a:r>
              <a:rPr lang="hr-HR" sz="2000" smtClean="0"/>
              <a:t> je apsolutna razlika između broja događaja u kontrolnoj i pokusnoj skupini.</a:t>
            </a:r>
          </a:p>
          <a:p>
            <a:pPr eaLnBrk="1" hangingPunct="1">
              <a:lnSpc>
                <a:spcPct val="90000"/>
              </a:lnSpc>
            </a:pPr>
            <a:endParaRPr lang="hr-HR" sz="2000" b="1" smtClean="0"/>
          </a:p>
          <a:p>
            <a:pPr eaLnBrk="1" hangingPunct="1">
              <a:lnSpc>
                <a:spcPct val="90000"/>
              </a:lnSpc>
            </a:pPr>
            <a:r>
              <a:rPr lang="hr-HR" sz="2000" b="1" smtClean="0"/>
              <a:t>RRR</a:t>
            </a:r>
            <a:r>
              <a:rPr lang="hr-HR" sz="2000" smtClean="0"/>
              <a:t> je smanjenje pojavnosti nepovoljna događaja u pokusnoj skupini izraženo u postotku u odnosu na kontrolnu skupinu. </a:t>
            </a:r>
            <a:endParaRPr lang="pl-PL" sz="2000" smtClean="0"/>
          </a:p>
          <a:p>
            <a:pPr eaLnBrk="1" hangingPunct="1">
              <a:lnSpc>
                <a:spcPct val="90000"/>
              </a:lnSpc>
            </a:pPr>
            <a:endParaRPr lang="pl-PL" sz="2000" smtClean="0"/>
          </a:p>
          <a:p>
            <a:pPr eaLnBrk="1" hangingPunct="1">
              <a:lnSpc>
                <a:spcPct val="90000"/>
              </a:lnSpc>
            </a:pPr>
            <a:endParaRPr lang="hr-HR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sz="3600" dirty="0" smtClean="0"/>
              <a:t>Broj ispitanika koje je potrebno liječiti da bi se jednoga izliječilo</a:t>
            </a:r>
            <a:endParaRPr lang="hr-HR" sz="3600" dirty="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endParaRPr lang="hr-HR" sz="2400" dirty="0" smtClean="0"/>
          </a:p>
          <a:p>
            <a:pPr eaLnBrk="1" hangingPunct="1">
              <a:lnSpc>
                <a:spcPct val="90000"/>
              </a:lnSpc>
            </a:pPr>
            <a:r>
              <a:rPr lang="hr-HR" sz="2400" dirty="0" smtClean="0"/>
              <a:t>Broj </a:t>
            </a:r>
            <a:r>
              <a:rPr lang="hr-HR" sz="2400" dirty="0" smtClean="0"/>
              <a:t>ispitanika koje je potrebno liječiti (</a:t>
            </a:r>
            <a:r>
              <a:rPr lang="hr-HR" sz="2400" b="1" dirty="0" smtClean="0"/>
              <a:t>NNT</a:t>
            </a:r>
            <a:r>
              <a:rPr lang="hr-HR" sz="2400" dirty="0" smtClean="0"/>
              <a:t>, od engl. </a:t>
            </a:r>
            <a:r>
              <a:rPr lang="hr-HR" sz="2400" b="1" i="1" dirty="0" err="1" smtClean="0"/>
              <a:t>number</a:t>
            </a:r>
            <a:r>
              <a:rPr lang="hr-HR" sz="2400" b="1" i="1" dirty="0" smtClean="0"/>
              <a:t> </a:t>
            </a:r>
            <a:r>
              <a:rPr lang="hr-HR" sz="2400" b="1" i="1" dirty="0" err="1" smtClean="0"/>
              <a:t>needed</a:t>
            </a:r>
            <a:r>
              <a:rPr lang="hr-HR" sz="2400" b="1" i="1" dirty="0" smtClean="0"/>
              <a:t> to </a:t>
            </a:r>
            <a:r>
              <a:rPr lang="hr-HR" sz="2400" b="1" i="1" dirty="0" err="1" smtClean="0"/>
              <a:t>treat</a:t>
            </a:r>
            <a:r>
              <a:rPr lang="hr-HR" sz="2400" dirty="0" smtClean="0"/>
              <a:t>) da bi se spriječio jedan nepovoljan ishod je recipročna vrijednost smanjenja apsolutnog rizika </a:t>
            </a:r>
            <a:r>
              <a:rPr lang="hr-HR" sz="2400" b="1" dirty="0" smtClean="0"/>
              <a:t>(NNT=1/ARR).</a:t>
            </a:r>
          </a:p>
          <a:p>
            <a:pPr eaLnBrk="1" hangingPunct="1">
              <a:lnSpc>
                <a:spcPct val="90000"/>
              </a:lnSpc>
            </a:pPr>
            <a:endParaRPr lang="hr-HR" sz="2400" dirty="0" smtClean="0"/>
          </a:p>
          <a:p>
            <a:pPr eaLnBrk="1" hangingPunct="1">
              <a:lnSpc>
                <a:spcPct val="90000"/>
              </a:lnSpc>
            </a:pPr>
            <a:r>
              <a:rPr lang="hr-HR" sz="2400" dirty="0" smtClean="0"/>
              <a:t>Broj osoba koje trebaju biti izložene da bi se pojavio jedan neželjeni događaj naziva se engl. </a:t>
            </a:r>
            <a:r>
              <a:rPr lang="hr-HR" sz="2400" b="1" i="1" dirty="0" err="1" smtClean="0"/>
              <a:t>number</a:t>
            </a:r>
            <a:r>
              <a:rPr lang="hr-HR" sz="2400" b="1" i="1" dirty="0" smtClean="0"/>
              <a:t> </a:t>
            </a:r>
            <a:r>
              <a:rPr lang="hr-HR" sz="2400" b="1" i="1" dirty="0" err="1" smtClean="0"/>
              <a:t>needed</a:t>
            </a:r>
            <a:r>
              <a:rPr lang="hr-HR" sz="2400" b="1" i="1" dirty="0" smtClean="0"/>
              <a:t> to </a:t>
            </a:r>
            <a:r>
              <a:rPr lang="hr-HR" sz="2400" b="1" i="1" dirty="0" err="1" smtClean="0"/>
              <a:t>harm</a:t>
            </a:r>
            <a:r>
              <a:rPr lang="hr-HR" sz="2400" b="1" dirty="0" smtClean="0"/>
              <a:t>, NNH</a:t>
            </a:r>
            <a:r>
              <a:rPr lang="hr-HR" sz="2400" dirty="0" smtClean="0"/>
              <a:t>. Također se izračunava prema formuli </a:t>
            </a:r>
            <a:r>
              <a:rPr lang="hr-HR" sz="2400" b="1" dirty="0" smtClean="0"/>
              <a:t>NNH=1/ARR.</a:t>
            </a:r>
            <a:r>
              <a:rPr lang="hr-HR" sz="2400" dirty="0" smtClean="0"/>
              <a:t> </a:t>
            </a:r>
            <a:endParaRPr lang="pl-PL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846931"/>
          </a:xfrm>
        </p:spPr>
        <p:txBody>
          <a:bodyPr/>
          <a:lstStyle/>
          <a:p>
            <a:pPr algn="ctr" eaLnBrk="1" hangingPunct="1"/>
            <a:r>
              <a:rPr lang="hr-HR" sz="3600" dirty="0" smtClean="0"/>
              <a:t>RASPON POUZDANOSTI</a:t>
            </a:r>
            <a:endParaRPr lang="hr-HR" sz="3600" dirty="0" smtClean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340768"/>
            <a:ext cx="8229600" cy="45307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hr-HR" sz="2400" dirty="0" smtClean="0"/>
              <a:t>točnost ocjene učinka liječenja procjenjuje se s pomoću </a:t>
            </a:r>
            <a:r>
              <a:rPr lang="hr-HR" sz="2400" b="1" dirty="0" smtClean="0"/>
              <a:t>raspona pouzdanosti</a:t>
            </a:r>
            <a:r>
              <a:rPr lang="hr-HR" sz="2400" dirty="0" smtClean="0"/>
              <a:t> (</a:t>
            </a:r>
            <a:r>
              <a:rPr lang="hr-HR" sz="2400" b="1" dirty="0" smtClean="0"/>
              <a:t>CI</a:t>
            </a:r>
            <a:r>
              <a:rPr lang="hr-HR" sz="2400" dirty="0" smtClean="0"/>
              <a:t>, prema engl. </a:t>
            </a:r>
            <a:r>
              <a:rPr lang="hr-HR" sz="2400" b="1" i="1" dirty="0" err="1" smtClean="0"/>
              <a:t>confidence</a:t>
            </a:r>
            <a:r>
              <a:rPr lang="hr-HR" sz="2400" b="1" i="1" dirty="0" smtClean="0"/>
              <a:t> interval</a:t>
            </a:r>
            <a:r>
              <a:rPr lang="hr-HR" sz="2400" dirty="0" smtClean="0"/>
              <a:t>); s kolikom se sigurnošću rezultati dobiveni na uzorku bolesnika mogu primijeniti na cijelu populaciju</a:t>
            </a:r>
          </a:p>
          <a:p>
            <a:pPr eaLnBrk="1" hangingPunct="1">
              <a:lnSpc>
                <a:spcPct val="90000"/>
              </a:lnSpc>
            </a:pPr>
            <a:endParaRPr lang="pl-PL" sz="2400" dirty="0" smtClean="0"/>
          </a:p>
          <a:p>
            <a:pPr eaLnBrk="1" hangingPunct="1">
              <a:lnSpc>
                <a:spcPct val="90000"/>
              </a:lnSpc>
            </a:pPr>
            <a:r>
              <a:rPr lang="pl-PL" sz="2400" dirty="0" smtClean="0"/>
              <a:t>95% confidence interval (95%CI);</a:t>
            </a:r>
            <a:r>
              <a:rPr lang="hr-HR" sz="2400" dirty="0" smtClean="0"/>
              <a:t> s 95%-</a:t>
            </a:r>
            <a:r>
              <a:rPr lang="hr-HR" sz="2400" dirty="0" err="1" smtClean="0"/>
              <a:t>tnom</a:t>
            </a:r>
            <a:r>
              <a:rPr lang="hr-HR" sz="2400" dirty="0" smtClean="0"/>
              <a:t> sigurnošću možemo reći da se rezultati određenog istraživanja mogu generalizirati na cijelu populaciju, odnosno da srednja vrijednost mjerenoga parametra uzorka s 95% sigurnosti odgovara (u rasponu CI) srednjoj vrijednosti u populaciji</a:t>
            </a:r>
          </a:p>
          <a:p>
            <a:pPr eaLnBrk="1" hangingPunct="1">
              <a:lnSpc>
                <a:spcPct val="90000"/>
              </a:lnSpc>
            </a:pPr>
            <a:endParaRPr lang="hr-HR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647700"/>
          </a:xfrm>
        </p:spPr>
        <p:txBody>
          <a:bodyPr/>
          <a:lstStyle/>
          <a:p>
            <a:pPr eaLnBrk="1" hangingPunct="1"/>
            <a:r>
              <a:rPr lang="hr-HR" sz="2100" b="1" smtClean="0">
                <a:latin typeface="Arial" charset="0"/>
              </a:rPr>
              <a:t>OBVEZA REGISTRACIJE RANDOMIZIRANIH STUDIJA- Zakonski akti</a:t>
            </a:r>
            <a:r>
              <a:rPr lang="hr-HR" sz="3800" smtClean="0">
                <a:latin typeface="Arial" charset="0"/>
              </a:rPr>
              <a:t/>
            </a:r>
            <a:br>
              <a:rPr lang="hr-HR" sz="3800" smtClean="0">
                <a:latin typeface="Arial" charset="0"/>
              </a:rPr>
            </a:br>
            <a:endParaRPr lang="hr-HR" sz="3800" smtClean="0">
              <a:latin typeface="Arial" charset="0"/>
            </a:endParaRP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60575"/>
            <a:ext cx="8686800" cy="4065588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hr-HR" sz="2400" smtClean="0"/>
              <a:t>2000. u SAD-u zakonska obveza registracije kliničkih ispitivanja u Registru </a:t>
            </a:r>
            <a:r>
              <a:rPr lang="hr-HR" sz="2400" i="1" smtClean="0"/>
              <a:t>ClinicalTrials.gov</a:t>
            </a:r>
            <a:r>
              <a:rPr lang="hr-HR" sz="2400" smtClean="0"/>
              <a:t> (servis U.S. National Institutes of Health, National Library of Medicine)</a:t>
            </a:r>
          </a:p>
          <a:p>
            <a:pPr eaLnBrk="1" hangingPunct="1">
              <a:lnSpc>
                <a:spcPct val="80000"/>
              </a:lnSpc>
            </a:pPr>
            <a:endParaRPr lang="hr-HR" sz="2400" smtClean="0"/>
          </a:p>
          <a:p>
            <a:pPr eaLnBrk="1" hangingPunct="1">
              <a:lnSpc>
                <a:spcPct val="80000"/>
              </a:lnSpc>
            </a:pPr>
            <a:r>
              <a:rPr lang="hr-HR" sz="2400" smtClean="0"/>
              <a:t>svibanj 2004: sva klinička ispitivanja u zemljama Europske unije moraju biti registrirana u Registru </a:t>
            </a:r>
            <a:r>
              <a:rPr lang="hr-HR" sz="2400" i="1" smtClean="0"/>
              <a:t>EudraCT database (pod nadzorom European Medicines Agency, EMEA</a:t>
            </a:r>
            <a:r>
              <a:rPr lang="hr-HR" sz="2400" smtClean="0"/>
              <a:t>), koji nije javno dostupan</a:t>
            </a:r>
          </a:p>
          <a:p>
            <a:pPr eaLnBrk="1" hangingPunct="1">
              <a:lnSpc>
                <a:spcPct val="80000"/>
              </a:lnSpc>
            </a:pPr>
            <a:endParaRPr lang="hr-HR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sz="2400" smtClean="0">
                <a:latin typeface="Arial" charset="0"/>
              </a:rPr>
              <a:t>OBAVIJEST </a:t>
            </a:r>
            <a:r>
              <a:rPr lang="hr-HR" sz="2400" i="1" smtClean="0">
                <a:latin typeface="Arial" charset="0"/>
              </a:rPr>
              <a:t>ICMJE</a:t>
            </a:r>
            <a:r>
              <a:rPr lang="hr-HR" sz="2400" smtClean="0">
                <a:latin typeface="Arial" charset="0"/>
              </a:rPr>
              <a:t> O OBVEZI REGISTRACIJE RANDOMIZIRANIH KONTROLIRANIH STUDIJA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endParaRPr lang="pl-PL" sz="2100" smtClean="0"/>
          </a:p>
          <a:p>
            <a:pPr eaLnBrk="1" hangingPunct="1">
              <a:lnSpc>
                <a:spcPct val="80000"/>
              </a:lnSpc>
            </a:pPr>
            <a:r>
              <a:rPr lang="pl-PL" sz="2400" smtClean="0"/>
              <a:t>2005. urednici medicinskih časopisa, članova International Committee of Medical Journal Editors (ICMJE, www.icmje.org) </a:t>
            </a:r>
          </a:p>
          <a:p>
            <a:pPr eaLnBrk="1" hangingPunct="1">
              <a:lnSpc>
                <a:spcPct val="80000"/>
              </a:lnSpc>
            </a:pPr>
            <a:r>
              <a:rPr lang="pl-PL" sz="2400" smtClean="0"/>
              <a:t>odluku o postavljanju preduvjeta za objavljivanje randomiziranih kontroliranih studija (RCTs) u njihovim časopisima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u svrhu </a:t>
            </a:r>
            <a:r>
              <a:rPr lang="en-US" sz="2400" i="1" smtClean="0"/>
              <a:t>promicanja kulture transparentnosti</a:t>
            </a:r>
            <a:r>
              <a:rPr lang="en-US" sz="2400" smtClean="0"/>
              <a:t> u provođenju i objavljivanju kličkih istraživanja, </a:t>
            </a:r>
            <a:r>
              <a:rPr lang="en-US" sz="2400" i="1" smtClean="0"/>
              <a:t>objavljivanju protokola</a:t>
            </a:r>
            <a:r>
              <a:rPr lang="en-US" sz="2400" smtClean="0"/>
              <a:t> istraživanja, objavljivanju i </a:t>
            </a:r>
            <a:r>
              <a:rPr lang="en-US" sz="2400" i="1" smtClean="0"/>
              <a:t>negativnih rezultata</a:t>
            </a:r>
            <a:r>
              <a:rPr lang="en-US" sz="2400" smtClean="0"/>
              <a:t>, te </a:t>
            </a:r>
            <a:r>
              <a:rPr lang="en-US" sz="2400" i="1" smtClean="0"/>
              <a:t>poticanju registracije</a:t>
            </a:r>
            <a:r>
              <a:rPr lang="en-US" sz="2400" smtClean="0"/>
              <a:t> u </a:t>
            </a:r>
            <a:r>
              <a:rPr lang="en-US" sz="2400" i="1" smtClean="0"/>
              <a:t>javno dostupnim</a:t>
            </a:r>
            <a:r>
              <a:rPr lang="en-US" sz="2400" smtClean="0"/>
              <a:t>, za to odobrenim registrima</a:t>
            </a:r>
            <a:endParaRPr lang="hr-HR" sz="2400" smtClean="0"/>
          </a:p>
          <a:p>
            <a:pPr eaLnBrk="1" hangingPunct="1">
              <a:lnSpc>
                <a:spcPct val="80000"/>
              </a:lnSpc>
            </a:pPr>
            <a:r>
              <a:rPr lang="hr-HR" sz="2400" smtClean="0"/>
              <a:t>ka</a:t>
            </a:r>
            <a:r>
              <a:rPr lang="en-US" sz="2400" smtClean="0"/>
              <a:t>o </a:t>
            </a:r>
            <a:r>
              <a:rPr lang="en-US" sz="2400" i="1" smtClean="0"/>
              <a:t>preduvjet za publikaciju</a:t>
            </a:r>
            <a:r>
              <a:rPr lang="en-US" sz="2400" smtClean="0"/>
              <a:t> zahtijevaju registraciju RCT u jednom od navedenih </a:t>
            </a:r>
            <a:r>
              <a:rPr lang="hr-HR" sz="2400" smtClean="0"/>
              <a:t>r</a:t>
            </a:r>
            <a:r>
              <a:rPr lang="en-US" sz="2400" smtClean="0"/>
              <a:t>egistara </a:t>
            </a:r>
            <a:endParaRPr lang="hr-HR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000" i="1" smtClean="0">
                <a:latin typeface="Arial" charset="0"/>
              </a:rPr>
              <a:t>De Angelis C</a:t>
            </a:r>
            <a:r>
              <a:rPr lang="hr-HR" sz="2000" i="1" smtClean="0">
                <a:latin typeface="Arial" charset="0"/>
              </a:rPr>
              <a:t>, </a:t>
            </a:r>
            <a:r>
              <a:rPr lang="en-US" sz="2000" i="1" smtClean="0">
                <a:latin typeface="Arial" charset="0"/>
              </a:rPr>
              <a:t>Drazen JM</a:t>
            </a:r>
            <a:r>
              <a:rPr lang="hr-HR" sz="2000" i="1" smtClean="0">
                <a:latin typeface="Arial" charset="0"/>
              </a:rPr>
              <a:t>, </a:t>
            </a:r>
            <a:r>
              <a:rPr lang="en-US" sz="2000" i="1" smtClean="0">
                <a:latin typeface="Arial" charset="0"/>
              </a:rPr>
              <a:t>Frizelle FA</a:t>
            </a:r>
            <a:r>
              <a:rPr lang="hr-HR" sz="2000" i="1" smtClean="0">
                <a:latin typeface="Arial" charset="0"/>
              </a:rPr>
              <a:t>, </a:t>
            </a:r>
            <a:r>
              <a:rPr lang="en-US" sz="2000" i="1" smtClean="0">
                <a:latin typeface="Arial" charset="0"/>
              </a:rPr>
              <a:t>Haug C</a:t>
            </a:r>
            <a:r>
              <a:rPr lang="hr-HR" sz="2000" i="1" smtClean="0">
                <a:latin typeface="Arial" charset="0"/>
              </a:rPr>
              <a:t>, </a:t>
            </a:r>
            <a:r>
              <a:rPr lang="en-US" sz="2000" i="1" smtClean="0">
                <a:latin typeface="Arial" charset="0"/>
              </a:rPr>
              <a:t>Hoey J</a:t>
            </a:r>
            <a:r>
              <a:rPr lang="hr-HR" sz="2000" i="1" smtClean="0">
                <a:latin typeface="Arial" charset="0"/>
              </a:rPr>
              <a:t>, </a:t>
            </a:r>
            <a:r>
              <a:rPr lang="en-US" sz="2000" i="1" smtClean="0">
                <a:latin typeface="Arial" charset="0"/>
              </a:rPr>
              <a:t>Horton R</a:t>
            </a:r>
            <a:r>
              <a:rPr lang="hr-HR" sz="2000" i="1" smtClean="0">
                <a:latin typeface="Arial" charset="0"/>
              </a:rPr>
              <a:t>, </a:t>
            </a:r>
            <a:r>
              <a:rPr lang="en-US" sz="2000" i="1" smtClean="0">
                <a:latin typeface="Arial" charset="0"/>
              </a:rPr>
              <a:t>et al</a:t>
            </a:r>
            <a:r>
              <a:rPr lang="hr-HR" sz="2000" i="1" smtClean="0">
                <a:latin typeface="Arial" charset="0"/>
              </a:rPr>
              <a:t>. </a:t>
            </a:r>
            <a:r>
              <a:rPr lang="en-US" sz="2000" i="1" smtClean="0">
                <a:latin typeface="Arial" charset="0"/>
              </a:rPr>
              <a:t>Clinical trial registration: a statement from the International Committee of Medical Journal Editors. Croat Med J. 2005;46:499-501</a:t>
            </a:r>
            <a:r>
              <a:rPr lang="en-US" sz="2000" smtClean="0">
                <a:latin typeface="Arial" charset="0"/>
              </a:rPr>
              <a:t>.).</a:t>
            </a:r>
            <a:endParaRPr lang="hr-HR" sz="2000" smtClean="0">
              <a:latin typeface="Arial" charset="0"/>
            </a:endParaRP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hr-HR" sz="2800" smtClean="0"/>
          </a:p>
          <a:p>
            <a:pPr eaLnBrk="1" hangingPunct="1"/>
            <a:r>
              <a:rPr lang="en-US" sz="2800" smtClean="0"/>
              <a:t>The ICMJE statement: “</a:t>
            </a:r>
            <a:r>
              <a:rPr lang="en-US" sz="2800" i="1" smtClean="0"/>
              <a:t>a trial will be considered for publication only if it has been registered before the enrollment of the first patient; this policy applies to trials that start recruiting on or after 1 July 2000; ongoing trials have to registered before September 13 2005, and all 20 fields in the WHO minimal data set have to be registered at the inception of the study</a:t>
            </a:r>
            <a:r>
              <a:rPr lang="en-US" sz="2800" smtClean="0"/>
              <a:t>”. </a:t>
            </a:r>
            <a:endParaRPr lang="hr-HR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654175" y="908050"/>
            <a:ext cx="5976938" cy="1143000"/>
          </a:xfrm>
        </p:spPr>
        <p:txBody>
          <a:bodyPr/>
          <a:lstStyle/>
          <a:p>
            <a:pPr algn="ctr" eaLnBrk="1" hangingPunct="1"/>
            <a:r>
              <a:rPr lang="hr-HR" sz="2900" smtClean="0">
                <a:solidFill>
                  <a:schemeClr val="hlink"/>
                </a:solidFill>
                <a:latin typeface="Arial" charset="0"/>
              </a:rPr>
              <a:t>PODJELA ISTRAŽIVANJA </a:t>
            </a:r>
            <a:br>
              <a:rPr lang="hr-HR" sz="2900" smtClean="0">
                <a:solidFill>
                  <a:schemeClr val="hlink"/>
                </a:solidFill>
                <a:latin typeface="Arial" charset="0"/>
              </a:rPr>
            </a:br>
            <a:r>
              <a:rPr lang="hr-HR" sz="2900" smtClean="0">
                <a:solidFill>
                  <a:schemeClr val="hlink"/>
                </a:solidFill>
                <a:latin typeface="Arial" charset="0"/>
              </a:rPr>
              <a:t>PREMA SVRSI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4675" y="2276475"/>
            <a:ext cx="8135938" cy="2522538"/>
          </a:xfrm>
        </p:spPr>
        <p:txBody>
          <a:bodyPr/>
          <a:lstStyle/>
          <a:p>
            <a:pPr marL="622300" indent="-355600" eaLnBrk="1" hangingPunct="1">
              <a:lnSpc>
                <a:spcPct val="80000"/>
              </a:lnSpc>
              <a:spcBef>
                <a:spcPct val="0"/>
              </a:spcBef>
              <a:buClr>
                <a:srgbClr val="FFFF00"/>
              </a:buClr>
              <a:buFontTx/>
              <a:buNone/>
            </a:pPr>
            <a:r>
              <a:rPr lang="hr-HR" sz="2400" smtClean="0">
                <a:solidFill>
                  <a:schemeClr val="tx2"/>
                </a:solidFill>
              </a:rPr>
              <a:t>1. temeljna (fundamentalna) istraživanja</a:t>
            </a:r>
            <a:r>
              <a:rPr lang="hr-HR" sz="2400" smtClean="0"/>
              <a:t> - povećavaju naše znanje o određenom području ne smjerajući da rezultati budu izravno primjenjivi u medicinskoj parksi (većina istraživanja u temeljnim medicinskim disciplinama)</a:t>
            </a:r>
          </a:p>
          <a:p>
            <a:pPr marL="622300" indent="-355600" eaLnBrk="1" hangingPunct="1">
              <a:lnSpc>
                <a:spcPct val="80000"/>
              </a:lnSpc>
              <a:spcBef>
                <a:spcPct val="0"/>
              </a:spcBef>
              <a:buClr>
                <a:srgbClr val="FFFF00"/>
              </a:buClr>
              <a:buFontTx/>
              <a:buChar char="•"/>
            </a:pPr>
            <a:endParaRPr lang="hr-HR" sz="2400" smtClean="0"/>
          </a:p>
          <a:p>
            <a:pPr marL="622300" indent="-355600" eaLnBrk="1" hangingPunct="1">
              <a:lnSpc>
                <a:spcPct val="80000"/>
              </a:lnSpc>
              <a:spcBef>
                <a:spcPct val="0"/>
              </a:spcBef>
              <a:buClr>
                <a:srgbClr val="FFFF00"/>
              </a:buClr>
              <a:buFontTx/>
              <a:buNone/>
            </a:pPr>
            <a:r>
              <a:rPr lang="hr-HR" sz="2400" smtClean="0">
                <a:solidFill>
                  <a:schemeClr val="tx2"/>
                </a:solidFill>
              </a:rPr>
              <a:t>2. primijenjena (aplikativna) istraživanja</a:t>
            </a:r>
            <a:r>
              <a:rPr lang="hr-HR" sz="2400" smtClean="0"/>
              <a:t> - imaju izravnu praktičnu vrijednost, njihovi rezultati bi trebali biti izravno primjenjivi u sprječavanju, otkrivanju ili liječenju bolesti</a:t>
            </a:r>
          </a:p>
          <a:p>
            <a:pPr marL="622300" indent="-355600" eaLnBrk="1" hangingPunct="1">
              <a:lnSpc>
                <a:spcPct val="80000"/>
              </a:lnSpc>
            </a:pPr>
            <a:endParaRPr lang="hr-HR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581025" y="207963"/>
            <a:ext cx="7977188" cy="1689100"/>
          </a:xfrm>
        </p:spPr>
        <p:txBody>
          <a:bodyPr/>
          <a:lstStyle/>
          <a:p>
            <a:pPr eaLnBrk="1" hangingPunct="1"/>
            <a:r>
              <a:rPr lang="hr-HR" sz="2500" smtClean="0">
                <a:solidFill>
                  <a:schemeClr val="hlink"/>
                </a:solidFill>
                <a:latin typeface="Arial" charset="0"/>
              </a:rPr>
              <a:t>PODJELA ISTRAŽIVANJA PREMA ODLUCI </a:t>
            </a:r>
            <a:br>
              <a:rPr lang="hr-HR" sz="2500" smtClean="0">
                <a:solidFill>
                  <a:schemeClr val="hlink"/>
                </a:solidFill>
                <a:latin typeface="Arial" charset="0"/>
              </a:rPr>
            </a:br>
            <a:r>
              <a:rPr lang="hr-HR" sz="2500" smtClean="0">
                <a:solidFill>
                  <a:schemeClr val="hlink"/>
                </a:solidFill>
                <a:latin typeface="Arial" charset="0"/>
              </a:rPr>
              <a:t>O IZLOŽENOSTI ISPITIVANOM ČIMBENIKU</a:t>
            </a:r>
            <a:r>
              <a:rPr lang="hr-HR" sz="2500" smtClean="0">
                <a:solidFill>
                  <a:schemeClr val="hlink"/>
                </a:solidFill>
                <a:latin typeface="Verdana" pitchFamily="34" charset="0"/>
              </a:rPr>
              <a:t> 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7863" y="2082800"/>
            <a:ext cx="7758112" cy="4211638"/>
          </a:xfrm>
        </p:spPr>
        <p:txBody>
          <a:bodyPr/>
          <a:lstStyle/>
          <a:p>
            <a:pPr marL="357188" indent="-268288" eaLnBrk="1" hangingPunct="1">
              <a:lnSpc>
                <a:spcPct val="120000"/>
              </a:lnSpc>
              <a:buClr>
                <a:srgbClr val="FFFF00"/>
              </a:buClr>
              <a:buFontTx/>
              <a:buNone/>
            </a:pPr>
            <a:r>
              <a:rPr lang="hr-HR" sz="1900" smtClean="0">
                <a:solidFill>
                  <a:schemeClr val="tx2"/>
                </a:solidFill>
              </a:rPr>
              <a:t>OPAŽAJNA (OPSERVACIJSKA) ISTRAŽIVANJA:</a:t>
            </a:r>
          </a:p>
          <a:p>
            <a:pPr marL="357188" indent="-268288" eaLnBrk="1" hangingPunct="1">
              <a:lnSpc>
                <a:spcPct val="120000"/>
              </a:lnSpc>
              <a:buClr>
                <a:srgbClr val="FFFF00"/>
              </a:buClr>
              <a:buFontTx/>
              <a:buChar char="•"/>
            </a:pPr>
            <a:r>
              <a:rPr lang="hr-HR" sz="1900" smtClean="0"/>
              <a:t>presječno istraživanje</a:t>
            </a:r>
          </a:p>
          <a:p>
            <a:pPr marL="357188" indent="-268288" eaLnBrk="1" hangingPunct="1">
              <a:lnSpc>
                <a:spcPct val="120000"/>
              </a:lnSpc>
              <a:buClr>
                <a:srgbClr val="FFFF00"/>
              </a:buClr>
              <a:buFontTx/>
              <a:buChar char="•"/>
            </a:pPr>
            <a:r>
              <a:rPr lang="hr-HR" sz="1900" smtClean="0"/>
              <a:t>istraživanje parova / retrospektivno</a:t>
            </a:r>
          </a:p>
          <a:p>
            <a:pPr marL="357188" indent="-268288" eaLnBrk="1" hangingPunct="1">
              <a:lnSpc>
                <a:spcPct val="120000"/>
              </a:lnSpc>
              <a:buClr>
                <a:srgbClr val="FFFF00"/>
              </a:buClr>
              <a:buFontTx/>
              <a:buChar char="•"/>
            </a:pPr>
            <a:r>
              <a:rPr lang="hr-HR" sz="1900" smtClean="0"/>
              <a:t>kohortno istraživanje / prospektivno ili povijesno </a:t>
            </a:r>
          </a:p>
          <a:p>
            <a:pPr marL="357188" indent="-268288" eaLnBrk="1" hangingPunct="1">
              <a:lnSpc>
                <a:spcPct val="120000"/>
              </a:lnSpc>
              <a:buClr>
                <a:srgbClr val="FFFF00"/>
              </a:buClr>
              <a:buFontTx/>
              <a:buNone/>
            </a:pPr>
            <a:endParaRPr lang="hr-HR" sz="1900" smtClean="0"/>
          </a:p>
          <a:p>
            <a:pPr marL="357188" indent="-268288" eaLnBrk="1" hangingPunct="1">
              <a:lnSpc>
                <a:spcPct val="120000"/>
              </a:lnSpc>
              <a:buClr>
                <a:srgbClr val="FFFF00"/>
              </a:buClr>
              <a:buFontTx/>
              <a:buNone/>
            </a:pPr>
            <a:r>
              <a:rPr lang="hr-HR" sz="1900" smtClean="0">
                <a:solidFill>
                  <a:schemeClr val="tx2"/>
                </a:solidFill>
              </a:rPr>
              <a:t>POKUSNA (EKSPERIMENTALNA) ISTRAŽIVANJA:</a:t>
            </a:r>
          </a:p>
          <a:p>
            <a:pPr marL="357188" indent="-268288" eaLnBrk="1" hangingPunct="1">
              <a:lnSpc>
                <a:spcPct val="120000"/>
              </a:lnSpc>
              <a:buClr>
                <a:srgbClr val="FFFF00"/>
              </a:buClr>
              <a:buFontTx/>
              <a:buChar char="•"/>
            </a:pPr>
            <a:r>
              <a:rPr lang="hr-HR" sz="1900" smtClean="0"/>
              <a:t>randomizirani kontrolirani pokus (</a:t>
            </a:r>
            <a:r>
              <a:rPr lang="hr-HR" sz="1900" i="1" smtClean="0"/>
              <a:t>randomized controlled trial</a:t>
            </a:r>
            <a:r>
              <a:rPr lang="hr-HR" sz="1900" smtClean="0"/>
              <a:t>, RCT)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116013" y="765175"/>
            <a:ext cx="6911975" cy="1143000"/>
          </a:xfrm>
        </p:spPr>
        <p:txBody>
          <a:bodyPr/>
          <a:lstStyle/>
          <a:p>
            <a:pPr eaLnBrk="1" hangingPunct="1"/>
            <a:r>
              <a:rPr lang="hr-HR" sz="2900" smtClean="0">
                <a:solidFill>
                  <a:schemeClr val="hlink"/>
                </a:solidFill>
                <a:latin typeface="Arial" charset="0"/>
              </a:rPr>
              <a:t>PODJELA ISTRAŽIVANJA PREMA VREMENSKOJ ODREDNICI</a:t>
            </a:r>
          </a:p>
        </p:txBody>
      </p:sp>
      <p:sp>
        <p:nvSpPr>
          <p:cNvPr id="7171" name="Line 3"/>
          <p:cNvSpPr>
            <a:spLocks noChangeShapeType="1"/>
          </p:cNvSpPr>
          <p:nvPr/>
        </p:nvSpPr>
        <p:spPr bwMode="auto">
          <a:xfrm>
            <a:off x="3632200" y="2001838"/>
            <a:ext cx="0" cy="3733800"/>
          </a:xfrm>
          <a:prstGeom prst="line">
            <a:avLst/>
          </a:prstGeom>
          <a:noFill/>
          <a:ln w="50800" cmpd="dbl">
            <a:solidFill>
              <a:srgbClr val="FDE58D"/>
            </a:solidFill>
            <a:round/>
            <a:headEnd/>
            <a:tailEnd/>
          </a:ln>
        </p:spPr>
        <p:txBody>
          <a:bodyPr wrap="none"/>
          <a:lstStyle/>
          <a:p>
            <a:endParaRPr lang="hr-HR"/>
          </a:p>
        </p:txBody>
      </p:sp>
      <p:sp>
        <p:nvSpPr>
          <p:cNvPr id="7172" name="Line 4"/>
          <p:cNvSpPr>
            <a:spLocks noChangeShapeType="1"/>
          </p:cNvSpPr>
          <p:nvPr/>
        </p:nvSpPr>
        <p:spPr bwMode="auto">
          <a:xfrm>
            <a:off x="6680200" y="2001838"/>
            <a:ext cx="0" cy="3733800"/>
          </a:xfrm>
          <a:prstGeom prst="line">
            <a:avLst/>
          </a:prstGeom>
          <a:noFill/>
          <a:ln w="50800" cmpd="dbl">
            <a:solidFill>
              <a:srgbClr val="FDE58D"/>
            </a:solidFill>
            <a:round/>
            <a:headEnd/>
            <a:tailEnd/>
          </a:ln>
        </p:spPr>
        <p:txBody>
          <a:bodyPr wrap="none"/>
          <a:lstStyle/>
          <a:p>
            <a:endParaRPr lang="hr-HR"/>
          </a:p>
        </p:txBody>
      </p:sp>
      <p:sp>
        <p:nvSpPr>
          <p:cNvPr id="7173" name="Line 5"/>
          <p:cNvSpPr>
            <a:spLocks noChangeShapeType="1"/>
          </p:cNvSpPr>
          <p:nvPr/>
        </p:nvSpPr>
        <p:spPr bwMode="auto">
          <a:xfrm>
            <a:off x="1701800" y="5722938"/>
            <a:ext cx="6705600" cy="0"/>
          </a:xfrm>
          <a:prstGeom prst="line">
            <a:avLst/>
          </a:prstGeom>
          <a:noFill/>
          <a:ln w="28575">
            <a:solidFill>
              <a:srgbClr val="FDE58D"/>
            </a:solidFill>
            <a:round/>
            <a:headEnd/>
            <a:tailEnd type="triangle" w="lg" len="med"/>
          </a:ln>
        </p:spPr>
        <p:txBody>
          <a:bodyPr wrap="none"/>
          <a:lstStyle/>
          <a:p>
            <a:endParaRPr lang="hr-HR"/>
          </a:p>
        </p:txBody>
      </p:sp>
      <p:sp>
        <p:nvSpPr>
          <p:cNvPr id="7174" name="AutoShape 6"/>
          <p:cNvSpPr>
            <a:spLocks noChangeArrowheads="1"/>
          </p:cNvSpPr>
          <p:nvPr/>
        </p:nvSpPr>
        <p:spPr bwMode="auto">
          <a:xfrm>
            <a:off x="2422525" y="3276600"/>
            <a:ext cx="2438400" cy="914400"/>
          </a:xfrm>
          <a:prstGeom prst="leftArrow">
            <a:avLst>
              <a:gd name="adj1" fmla="val 50000"/>
              <a:gd name="adj2" fmla="val 66667"/>
            </a:avLst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r-HR"/>
          </a:p>
        </p:txBody>
      </p:sp>
      <p:sp>
        <p:nvSpPr>
          <p:cNvPr id="7175" name="AutoShape 7"/>
          <p:cNvSpPr>
            <a:spLocks noChangeArrowheads="1"/>
          </p:cNvSpPr>
          <p:nvPr/>
        </p:nvSpPr>
        <p:spPr bwMode="auto">
          <a:xfrm>
            <a:off x="2335213" y="4437063"/>
            <a:ext cx="2743200" cy="914400"/>
          </a:xfrm>
          <a:prstGeom prst="rightArrow">
            <a:avLst>
              <a:gd name="adj1" fmla="val 50000"/>
              <a:gd name="adj2" fmla="val 75000"/>
            </a:avLst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r-HR"/>
          </a:p>
        </p:txBody>
      </p:sp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3908425" y="2344738"/>
            <a:ext cx="2471738" cy="444500"/>
          </a:xfrm>
          <a:prstGeom prst="rect">
            <a:avLst/>
          </a:prstGeom>
          <a:solidFill>
            <a:srgbClr val="CCFF99"/>
          </a:solidFill>
          <a:ln w="9525">
            <a:noFill/>
            <a:miter lim="800000"/>
            <a:headEnd/>
            <a:tailEnd/>
          </a:ln>
        </p:spPr>
        <p:txBody>
          <a:bodyPr wrap="none" tIns="82800"/>
          <a:lstStyle/>
          <a:p>
            <a:pPr algn="ctr"/>
            <a:r>
              <a:rPr lang="hr-HR" sz="1600">
                <a:latin typeface="Verdana" pitchFamily="34" charset="0"/>
              </a:rPr>
              <a:t>Presječno istraživanje</a:t>
            </a:r>
            <a:endParaRPr lang="en-GB" sz="1600">
              <a:latin typeface="Verdana" pitchFamily="34" charset="0"/>
            </a:endParaRPr>
          </a:p>
        </p:txBody>
      </p:sp>
      <p:sp>
        <p:nvSpPr>
          <p:cNvPr id="7177" name="Text Box 9"/>
          <p:cNvSpPr txBox="1">
            <a:spLocks noChangeArrowheads="1"/>
          </p:cNvSpPr>
          <p:nvPr/>
        </p:nvSpPr>
        <p:spPr bwMode="auto">
          <a:xfrm>
            <a:off x="2422525" y="3544888"/>
            <a:ext cx="24479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hr-HR" sz="1600">
                <a:latin typeface="Verdana" pitchFamily="34" charset="0"/>
              </a:rPr>
              <a:t>Istraživanje parova</a:t>
            </a:r>
            <a:endParaRPr lang="en-GB" sz="1600">
              <a:latin typeface="Verdana" pitchFamily="34" charset="0"/>
            </a:endParaRP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5454650" y="4451350"/>
            <a:ext cx="2455863" cy="914400"/>
            <a:chOff x="3105" y="2821"/>
            <a:chExt cx="1547" cy="576"/>
          </a:xfrm>
        </p:grpSpPr>
        <p:sp>
          <p:nvSpPr>
            <p:cNvPr id="7200" name="AutoShape 11"/>
            <p:cNvSpPr>
              <a:spLocks noChangeArrowheads="1"/>
            </p:cNvSpPr>
            <p:nvPr/>
          </p:nvSpPr>
          <p:spPr bwMode="auto">
            <a:xfrm>
              <a:off x="3116" y="2821"/>
              <a:ext cx="1536" cy="576"/>
            </a:xfrm>
            <a:prstGeom prst="rightArrow">
              <a:avLst>
                <a:gd name="adj1" fmla="val 50000"/>
                <a:gd name="adj2" fmla="val 66667"/>
              </a:avLst>
            </a:prstGeom>
            <a:solidFill>
              <a:srgbClr val="FF9966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7201" name="Text Box 12"/>
            <p:cNvSpPr txBox="1">
              <a:spLocks noChangeArrowheads="1"/>
            </p:cNvSpPr>
            <p:nvPr/>
          </p:nvSpPr>
          <p:spPr bwMode="auto">
            <a:xfrm>
              <a:off x="3105" y="2997"/>
              <a:ext cx="154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hr-HR" sz="1600">
                  <a:latin typeface="Verdana" pitchFamily="34" charset="0"/>
                </a:rPr>
                <a:t>Kohortno istraživanje</a:t>
              </a:r>
              <a:endParaRPr lang="en-GB" sz="1600">
                <a:latin typeface="Verdana" pitchFamily="34" charset="0"/>
              </a:endParaRPr>
            </a:p>
          </p:txBody>
        </p:sp>
      </p:grpSp>
      <p:sp>
        <p:nvSpPr>
          <p:cNvPr id="7180" name="Text Box 14"/>
          <p:cNvSpPr txBox="1">
            <a:spLocks noChangeArrowheads="1"/>
          </p:cNvSpPr>
          <p:nvPr/>
        </p:nvSpPr>
        <p:spPr bwMode="auto">
          <a:xfrm>
            <a:off x="1919288" y="5707063"/>
            <a:ext cx="123623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hr-HR" sz="1400" i="1" dirty="0" err="1" smtClean="0">
                <a:solidFill>
                  <a:schemeClr val="bg1"/>
                </a:solidFill>
                <a:latin typeface="Verdana" pitchFamily="34" charset="0"/>
              </a:rPr>
              <a:t>prProšosost</a:t>
            </a:r>
            <a:endParaRPr lang="en-US" sz="1400" i="1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7181" name="Text Box 15"/>
          <p:cNvSpPr txBox="1">
            <a:spLocks noChangeArrowheads="1"/>
          </p:cNvSpPr>
          <p:nvPr/>
        </p:nvSpPr>
        <p:spPr bwMode="auto">
          <a:xfrm>
            <a:off x="7269163" y="5707063"/>
            <a:ext cx="11064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hr-HR" sz="1400" i="1">
                <a:solidFill>
                  <a:schemeClr val="bg1"/>
                </a:solidFill>
                <a:latin typeface="Verdana" pitchFamily="34" charset="0"/>
              </a:rPr>
              <a:t>budućnost</a:t>
            </a:r>
            <a:endParaRPr lang="en-US" sz="140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7182" name="Text Box 16"/>
          <p:cNvSpPr txBox="1">
            <a:spLocks noChangeArrowheads="1"/>
          </p:cNvSpPr>
          <p:nvPr/>
        </p:nvSpPr>
        <p:spPr bwMode="auto">
          <a:xfrm>
            <a:off x="2276475" y="4730750"/>
            <a:ext cx="2809875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hr-HR" sz="1300">
                <a:latin typeface="Verdana" pitchFamily="34" charset="0"/>
              </a:rPr>
              <a:t>Povijesno kohortno istraživanje</a:t>
            </a:r>
            <a:endParaRPr lang="en-GB" sz="1300">
              <a:latin typeface="Verdana" pitchFamily="34" charset="0"/>
            </a:endParaRPr>
          </a:p>
        </p:txBody>
      </p:sp>
      <p:grpSp>
        <p:nvGrpSpPr>
          <p:cNvPr id="3" name="Group 17"/>
          <p:cNvGrpSpPr>
            <a:grpSpLocks/>
          </p:cNvGrpSpPr>
          <p:nvPr/>
        </p:nvGrpSpPr>
        <p:grpSpPr bwMode="auto">
          <a:xfrm>
            <a:off x="5443538" y="3289300"/>
            <a:ext cx="2455862" cy="914400"/>
            <a:chOff x="3105" y="2186"/>
            <a:chExt cx="1547" cy="576"/>
          </a:xfrm>
        </p:grpSpPr>
        <p:sp>
          <p:nvSpPr>
            <p:cNvPr id="7198" name="AutoShape 18"/>
            <p:cNvSpPr>
              <a:spLocks noChangeArrowheads="1"/>
            </p:cNvSpPr>
            <p:nvPr/>
          </p:nvSpPr>
          <p:spPr bwMode="auto">
            <a:xfrm>
              <a:off x="3116" y="2186"/>
              <a:ext cx="1536" cy="576"/>
            </a:xfrm>
            <a:prstGeom prst="rightArrow">
              <a:avLst>
                <a:gd name="adj1" fmla="val 50000"/>
                <a:gd name="adj2" fmla="val 66667"/>
              </a:avLst>
            </a:prstGeom>
            <a:solidFill>
              <a:srgbClr val="FF9966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7199" name="Text Box 19"/>
            <p:cNvSpPr txBox="1">
              <a:spLocks noChangeArrowheads="1"/>
            </p:cNvSpPr>
            <p:nvPr/>
          </p:nvSpPr>
          <p:spPr bwMode="auto">
            <a:xfrm>
              <a:off x="3105" y="2368"/>
              <a:ext cx="1499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hr-HR" sz="1600">
                  <a:solidFill>
                    <a:srgbClr val="CC0000"/>
                  </a:solidFill>
                  <a:latin typeface="Verdana" pitchFamily="34" charset="0"/>
                </a:rPr>
                <a:t>Pokusno istraživanje</a:t>
              </a:r>
              <a:endParaRPr lang="en-GB" sz="1600">
                <a:solidFill>
                  <a:srgbClr val="CC0000"/>
                </a:solidFill>
                <a:latin typeface="Verdana" pitchFamily="34" charset="0"/>
              </a:endParaRPr>
            </a:p>
          </p:txBody>
        </p:sp>
      </p:grpSp>
      <p:sp>
        <p:nvSpPr>
          <p:cNvPr id="7184" name="Oval 20"/>
          <p:cNvSpPr>
            <a:spLocks noChangeArrowheads="1"/>
          </p:cNvSpPr>
          <p:nvPr/>
        </p:nvSpPr>
        <p:spPr bwMode="auto">
          <a:xfrm>
            <a:off x="4965700" y="2276475"/>
            <a:ext cx="144463" cy="144463"/>
          </a:xfrm>
          <a:prstGeom prst="ellipse">
            <a:avLst/>
          </a:prstGeom>
          <a:solidFill>
            <a:srgbClr val="CC0000"/>
          </a:solidFill>
          <a:ln w="9525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/>
          <a:p>
            <a:endParaRPr lang="hr-HR"/>
          </a:p>
        </p:txBody>
      </p:sp>
      <p:sp>
        <p:nvSpPr>
          <p:cNvPr id="7185" name="Oval 21"/>
          <p:cNvSpPr>
            <a:spLocks noChangeArrowheads="1"/>
          </p:cNvSpPr>
          <p:nvPr/>
        </p:nvSpPr>
        <p:spPr bwMode="auto">
          <a:xfrm>
            <a:off x="4967288" y="2719388"/>
            <a:ext cx="144462" cy="144462"/>
          </a:xfrm>
          <a:prstGeom prst="ellipse">
            <a:avLst/>
          </a:prstGeom>
          <a:solidFill>
            <a:srgbClr val="99FFCC"/>
          </a:solidFill>
          <a:ln w="9525">
            <a:solidFill>
              <a:srgbClr val="99FFCC"/>
            </a:solidFill>
            <a:round/>
            <a:headEnd/>
            <a:tailEnd/>
          </a:ln>
        </p:spPr>
        <p:txBody>
          <a:bodyPr wrap="none" anchor="ctr"/>
          <a:lstStyle/>
          <a:p>
            <a:endParaRPr lang="hr-HR"/>
          </a:p>
        </p:txBody>
      </p:sp>
      <p:sp>
        <p:nvSpPr>
          <p:cNvPr id="7186" name="Oval 22"/>
          <p:cNvSpPr>
            <a:spLocks noChangeArrowheads="1"/>
          </p:cNvSpPr>
          <p:nvPr/>
        </p:nvSpPr>
        <p:spPr bwMode="auto">
          <a:xfrm>
            <a:off x="2200275" y="4806950"/>
            <a:ext cx="144463" cy="144463"/>
          </a:xfrm>
          <a:prstGeom prst="ellipse">
            <a:avLst/>
          </a:prstGeom>
          <a:solidFill>
            <a:srgbClr val="CC0000"/>
          </a:solidFill>
          <a:ln w="9525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/>
          <a:p>
            <a:endParaRPr lang="hr-HR"/>
          </a:p>
        </p:txBody>
      </p:sp>
      <p:sp>
        <p:nvSpPr>
          <p:cNvPr id="7187" name="Oval 23"/>
          <p:cNvSpPr>
            <a:spLocks noChangeArrowheads="1"/>
          </p:cNvSpPr>
          <p:nvPr/>
        </p:nvSpPr>
        <p:spPr bwMode="auto">
          <a:xfrm>
            <a:off x="4806950" y="3648075"/>
            <a:ext cx="144463" cy="144463"/>
          </a:xfrm>
          <a:prstGeom prst="ellipse">
            <a:avLst/>
          </a:prstGeom>
          <a:solidFill>
            <a:srgbClr val="CC0000"/>
          </a:solidFill>
          <a:ln w="9525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/>
          <a:p>
            <a:endParaRPr lang="hr-HR"/>
          </a:p>
        </p:txBody>
      </p:sp>
      <p:sp>
        <p:nvSpPr>
          <p:cNvPr id="7188" name="Oval 24"/>
          <p:cNvSpPr>
            <a:spLocks noChangeArrowheads="1"/>
          </p:cNvSpPr>
          <p:nvPr/>
        </p:nvSpPr>
        <p:spPr bwMode="auto">
          <a:xfrm>
            <a:off x="5376863" y="3671888"/>
            <a:ext cx="144462" cy="144462"/>
          </a:xfrm>
          <a:prstGeom prst="ellipse">
            <a:avLst/>
          </a:prstGeom>
          <a:solidFill>
            <a:srgbClr val="CC0000"/>
          </a:solidFill>
          <a:ln w="9525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/>
          <a:p>
            <a:endParaRPr lang="hr-HR"/>
          </a:p>
        </p:txBody>
      </p:sp>
      <p:sp>
        <p:nvSpPr>
          <p:cNvPr id="7189" name="Oval 25"/>
          <p:cNvSpPr>
            <a:spLocks noChangeArrowheads="1"/>
          </p:cNvSpPr>
          <p:nvPr/>
        </p:nvSpPr>
        <p:spPr bwMode="auto">
          <a:xfrm>
            <a:off x="5399088" y="4832350"/>
            <a:ext cx="144462" cy="144463"/>
          </a:xfrm>
          <a:prstGeom prst="ellipse">
            <a:avLst/>
          </a:prstGeom>
          <a:solidFill>
            <a:srgbClr val="CC0000"/>
          </a:solidFill>
          <a:ln w="9525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/>
          <a:p>
            <a:endParaRPr lang="hr-HR"/>
          </a:p>
        </p:txBody>
      </p:sp>
      <p:sp>
        <p:nvSpPr>
          <p:cNvPr id="7190" name="Oval 26"/>
          <p:cNvSpPr>
            <a:spLocks noChangeArrowheads="1"/>
          </p:cNvSpPr>
          <p:nvPr/>
        </p:nvSpPr>
        <p:spPr bwMode="auto">
          <a:xfrm>
            <a:off x="4991100" y="4829175"/>
            <a:ext cx="144463" cy="144463"/>
          </a:xfrm>
          <a:prstGeom prst="ellipse">
            <a:avLst/>
          </a:prstGeom>
          <a:solidFill>
            <a:srgbClr val="99FFCC"/>
          </a:solidFill>
          <a:ln w="9525">
            <a:solidFill>
              <a:srgbClr val="99FFCC"/>
            </a:solidFill>
            <a:round/>
            <a:headEnd/>
            <a:tailEnd/>
          </a:ln>
        </p:spPr>
        <p:txBody>
          <a:bodyPr wrap="none" anchor="ctr"/>
          <a:lstStyle/>
          <a:p>
            <a:endParaRPr lang="hr-HR"/>
          </a:p>
        </p:txBody>
      </p:sp>
      <p:sp>
        <p:nvSpPr>
          <p:cNvPr id="7191" name="Oval 27"/>
          <p:cNvSpPr>
            <a:spLocks noChangeArrowheads="1"/>
          </p:cNvSpPr>
          <p:nvPr/>
        </p:nvSpPr>
        <p:spPr bwMode="auto">
          <a:xfrm>
            <a:off x="7870825" y="4841875"/>
            <a:ext cx="144463" cy="144463"/>
          </a:xfrm>
          <a:prstGeom prst="ellipse">
            <a:avLst/>
          </a:prstGeom>
          <a:solidFill>
            <a:srgbClr val="99FFCC"/>
          </a:solidFill>
          <a:ln w="9525">
            <a:solidFill>
              <a:srgbClr val="99FFCC"/>
            </a:solidFill>
            <a:round/>
            <a:headEnd/>
            <a:tailEnd/>
          </a:ln>
        </p:spPr>
        <p:txBody>
          <a:bodyPr wrap="none" anchor="ctr"/>
          <a:lstStyle/>
          <a:p>
            <a:endParaRPr lang="hr-HR"/>
          </a:p>
        </p:txBody>
      </p:sp>
      <p:sp>
        <p:nvSpPr>
          <p:cNvPr id="7192" name="Oval 28"/>
          <p:cNvSpPr>
            <a:spLocks noChangeArrowheads="1"/>
          </p:cNvSpPr>
          <p:nvPr/>
        </p:nvSpPr>
        <p:spPr bwMode="auto">
          <a:xfrm>
            <a:off x="2411413" y="3660775"/>
            <a:ext cx="144462" cy="144463"/>
          </a:xfrm>
          <a:prstGeom prst="ellipse">
            <a:avLst/>
          </a:prstGeom>
          <a:solidFill>
            <a:srgbClr val="99FFCC"/>
          </a:solidFill>
          <a:ln w="9525">
            <a:solidFill>
              <a:srgbClr val="99FFCC"/>
            </a:solidFill>
            <a:round/>
            <a:headEnd/>
            <a:tailEnd/>
          </a:ln>
        </p:spPr>
        <p:txBody>
          <a:bodyPr wrap="none" anchor="ctr"/>
          <a:lstStyle/>
          <a:p>
            <a:endParaRPr lang="hr-HR"/>
          </a:p>
        </p:txBody>
      </p:sp>
      <p:sp>
        <p:nvSpPr>
          <p:cNvPr id="7193" name="Oval 29"/>
          <p:cNvSpPr>
            <a:spLocks noChangeArrowheads="1"/>
          </p:cNvSpPr>
          <p:nvPr/>
        </p:nvSpPr>
        <p:spPr bwMode="auto">
          <a:xfrm>
            <a:off x="7858125" y="3673475"/>
            <a:ext cx="144463" cy="144463"/>
          </a:xfrm>
          <a:prstGeom prst="ellipse">
            <a:avLst/>
          </a:prstGeom>
          <a:solidFill>
            <a:srgbClr val="99FFCC"/>
          </a:solidFill>
          <a:ln w="9525">
            <a:solidFill>
              <a:srgbClr val="99FFCC"/>
            </a:solidFill>
            <a:round/>
            <a:headEnd/>
            <a:tailEnd/>
          </a:ln>
        </p:spPr>
        <p:txBody>
          <a:bodyPr wrap="none" anchor="ctr"/>
          <a:lstStyle/>
          <a:p>
            <a:endParaRPr lang="hr-HR"/>
          </a:p>
        </p:txBody>
      </p:sp>
      <p:sp>
        <p:nvSpPr>
          <p:cNvPr id="7194" name="Oval 30"/>
          <p:cNvSpPr>
            <a:spLocks noChangeArrowheads="1"/>
          </p:cNvSpPr>
          <p:nvPr/>
        </p:nvSpPr>
        <p:spPr bwMode="auto">
          <a:xfrm>
            <a:off x="623888" y="2232025"/>
            <a:ext cx="144462" cy="144463"/>
          </a:xfrm>
          <a:prstGeom prst="ellipse">
            <a:avLst/>
          </a:prstGeom>
          <a:solidFill>
            <a:srgbClr val="CC0000"/>
          </a:solidFill>
          <a:ln w="9525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/>
          <a:p>
            <a:endParaRPr lang="hr-HR"/>
          </a:p>
        </p:txBody>
      </p:sp>
      <p:sp>
        <p:nvSpPr>
          <p:cNvPr id="7195" name="Oval 31"/>
          <p:cNvSpPr>
            <a:spLocks noChangeArrowheads="1"/>
          </p:cNvSpPr>
          <p:nvPr/>
        </p:nvSpPr>
        <p:spPr bwMode="auto">
          <a:xfrm>
            <a:off x="620713" y="2570163"/>
            <a:ext cx="144462" cy="144462"/>
          </a:xfrm>
          <a:prstGeom prst="ellipse">
            <a:avLst/>
          </a:prstGeom>
          <a:solidFill>
            <a:srgbClr val="99FFCC"/>
          </a:solidFill>
          <a:ln w="9525">
            <a:solidFill>
              <a:srgbClr val="99FFCC"/>
            </a:solidFill>
            <a:round/>
            <a:headEnd/>
            <a:tailEnd/>
          </a:ln>
        </p:spPr>
        <p:txBody>
          <a:bodyPr wrap="none" anchor="ctr"/>
          <a:lstStyle/>
          <a:p>
            <a:endParaRPr lang="hr-HR"/>
          </a:p>
        </p:txBody>
      </p:sp>
      <p:sp>
        <p:nvSpPr>
          <p:cNvPr id="7196" name="Text Box 32"/>
          <p:cNvSpPr txBox="1">
            <a:spLocks noChangeArrowheads="1"/>
          </p:cNvSpPr>
          <p:nvPr/>
        </p:nvSpPr>
        <p:spPr bwMode="auto">
          <a:xfrm>
            <a:off x="838200" y="2159000"/>
            <a:ext cx="246856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1200">
                <a:latin typeface="Verdana" pitchFamily="34" charset="0"/>
              </a:rPr>
              <a:t>trenutak oblikovanja skupina</a:t>
            </a:r>
            <a:endParaRPr lang="en-GB" sz="1200">
              <a:latin typeface="Verdana" pitchFamily="34" charset="0"/>
            </a:endParaRPr>
          </a:p>
        </p:txBody>
      </p:sp>
      <p:sp>
        <p:nvSpPr>
          <p:cNvPr id="7197" name="Text Box 33"/>
          <p:cNvSpPr txBox="1">
            <a:spLocks noChangeArrowheads="1"/>
          </p:cNvSpPr>
          <p:nvPr/>
        </p:nvSpPr>
        <p:spPr bwMode="auto">
          <a:xfrm>
            <a:off x="830263" y="2497138"/>
            <a:ext cx="2741612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1200">
                <a:latin typeface="Verdana" pitchFamily="34" charset="0"/>
              </a:rPr>
              <a:t>trenutak prikupljanja podataka</a:t>
            </a:r>
            <a:endParaRPr lang="en-GB" sz="1200"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630237"/>
          </a:xfrm>
        </p:spPr>
        <p:txBody>
          <a:bodyPr/>
          <a:lstStyle/>
          <a:p>
            <a:pPr eaLnBrk="1" hangingPunct="1"/>
            <a:r>
              <a:rPr lang="hr-HR" sz="2800" smtClean="0">
                <a:latin typeface="Arial" charset="0"/>
              </a:rPr>
              <a:t>Ustroj istraživanja i kliničko pitanje</a:t>
            </a:r>
          </a:p>
        </p:txBody>
      </p:sp>
      <p:sp>
        <p:nvSpPr>
          <p:cNvPr id="8195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57200" y="1052513"/>
            <a:ext cx="8229600" cy="5078412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hr-HR" sz="2000" smtClean="0">
                <a:solidFill>
                  <a:schemeClr val="tx2"/>
                </a:solidFill>
              </a:rPr>
              <a:t>Pitanje                              Ustroj istraživanja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hr-HR" sz="20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hr-HR" sz="2000" smtClean="0"/>
              <a:t>dijagnoza 	               presječno istraživanje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hr-HR" sz="20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hr-HR" sz="2000" smtClean="0"/>
              <a:t>prognoza 	               kohortno istraživanje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hr-HR" sz="20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hr-HR" sz="2000" smtClean="0"/>
              <a:t>etiologija	               kohortno istraživanje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hr-HR" sz="2000" smtClean="0"/>
              <a:t>                                         istraživanje parova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hr-HR" sz="20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hr-HR" sz="2000" smtClean="0"/>
              <a:t>liječenje	               randomizirani kontrolirani pokus (RCT)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hr-HR" sz="2000" smtClean="0"/>
              <a:t>                                         kohortno istraživanje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hr-HR" sz="2000" smtClean="0"/>
              <a:t>                                         istraživanje parova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hr-HR" sz="20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hr-HR" sz="2000" smtClean="0"/>
              <a:t>iskustva bolesnika	  kvalitativna istraživanja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sz="2800" b="1" smtClean="0">
                <a:latin typeface="Arial" charset="0"/>
              </a:rPr>
              <a:t>Hijerarhijska snaga dokaza (eng. </a:t>
            </a:r>
            <a:r>
              <a:rPr lang="hr-HR" sz="2800" b="1" i="1" smtClean="0">
                <a:latin typeface="Arial" charset="0"/>
              </a:rPr>
              <a:t>Levels of evidence</a:t>
            </a:r>
            <a:r>
              <a:rPr lang="hr-HR" sz="2800" b="1" smtClean="0">
                <a:latin typeface="Arial" charset="0"/>
              </a:rPr>
              <a:t>)</a:t>
            </a:r>
            <a:r>
              <a:rPr lang="en-US" sz="2800" smtClean="0">
                <a:latin typeface="Arial" charset="0"/>
              </a:rPr>
              <a:t/>
            </a:r>
            <a:br>
              <a:rPr lang="en-US" sz="2800" smtClean="0">
                <a:latin typeface="Arial" charset="0"/>
              </a:rPr>
            </a:br>
            <a:endParaRPr lang="hr-HR" sz="2800" smtClean="0">
              <a:latin typeface="Arial" charset="0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hr-HR" sz="2800" smtClean="0"/>
              <a:t>u</a:t>
            </a:r>
            <a:r>
              <a:rPr lang="en-US" sz="2800" smtClean="0"/>
              <a:t> dono</a:t>
            </a:r>
            <a:r>
              <a:rPr lang="hr-HR" sz="2800" smtClean="0"/>
              <a:t>š</a:t>
            </a:r>
            <a:r>
              <a:rPr lang="en-US" sz="2800" smtClean="0"/>
              <a:t>enju najbolje klini</a:t>
            </a:r>
            <a:r>
              <a:rPr lang="hr-HR" sz="2800" smtClean="0"/>
              <a:t>č</a:t>
            </a:r>
            <a:r>
              <a:rPr lang="en-US" sz="2800" smtClean="0"/>
              <a:t>ke odluke</a:t>
            </a:r>
            <a:r>
              <a:rPr lang="hr-HR" sz="2800" smtClean="0"/>
              <a:t>, </a:t>
            </a:r>
            <a:r>
              <a:rPr lang="en-US" sz="2800" smtClean="0"/>
              <a:t>uz klini</a:t>
            </a:r>
            <a:r>
              <a:rPr lang="hr-HR" sz="2800" smtClean="0"/>
              <a:t>č</a:t>
            </a:r>
            <a:r>
              <a:rPr lang="en-US" sz="2800" smtClean="0"/>
              <a:t>ko iskustvo</a:t>
            </a:r>
            <a:r>
              <a:rPr lang="hr-HR" sz="2800" smtClean="0"/>
              <a:t>, </a:t>
            </a:r>
            <a:r>
              <a:rPr lang="en-US" sz="2800" smtClean="0"/>
              <a:t>subjektivne zna</a:t>
            </a:r>
            <a:r>
              <a:rPr lang="hr-HR" sz="2800" smtClean="0"/>
              <a:t>č</a:t>
            </a:r>
            <a:r>
              <a:rPr lang="en-US" sz="2800" smtClean="0"/>
              <a:t>ajke </a:t>
            </a:r>
            <a:r>
              <a:rPr lang="hr-HR" sz="2800" smtClean="0"/>
              <a:t>i </a:t>
            </a:r>
            <a:r>
              <a:rPr lang="en-US" sz="2800" smtClean="0"/>
              <a:t>sustav vrijednosti bolesnika</a:t>
            </a:r>
            <a:r>
              <a:rPr lang="hr-HR" sz="2800" smtClean="0"/>
              <a:t>, nužno </a:t>
            </a:r>
            <a:r>
              <a:rPr lang="en-US" sz="2800" smtClean="0"/>
              <a:t>je pronala</a:t>
            </a:r>
            <a:r>
              <a:rPr lang="hr-HR" sz="2800" smtClean="0"/>
              <a:t>ž</a:t>
            </a:r>
            <a:r>
              <a:rPr lang="en-US" sz="2800" smtClean="0"/>
              <a:t>enje najboljeg</a:t>
            </a:r>
            <a:r>
              <a:rPr lang="hr-HR" sz="2800" smtClean="0"/>
              <a:t>a</a:t>
            </a:r>
            <a:r>
              <a:rPr lang="en-US" sz="2800" smtClean="0"/>
              <a:t> mogu</a:t>
            </a:r>
            <a:r>
              <a:rPr lang="hr-HR" sz="2800" smtClean="0"/>
              <a:t>ć</a:t>
            </a:r>
            <a:r>
              <a:rPr lang="en-US" sz="2800" smtClean="0"/>
              <a:t>eg dokaza</a:t>
            </a:r>
            <a:endParaRPr lang="hr-HR" sz="2800" smtClean="0"/>
          </a:p>
          <a:p>
            <a:pPr eaLnBrk="1" hangingPunct="1"/>
            <a:r>
              <a:rPr lang="hr-HR" sz="2800" smtClean="0"/>
              <a:t>dokazi se mogu hijerarhijski podijeliti prema dokaznoj snazi</a:t>
            </a:r>
          </a:p>
          <a:p>
            <a:pPr eaLnBrk="1" hangingPunct="1"/>
            <a:r>
              <a:rPr lang="hr-HR" sz="2800" smtClean="0"/>
              <a:t>prednost uvijek ima dokaz s najvećom snagom</a:t>
            </a:r>
          </a:p>
          <a:p>
            <a:pPr eaLnBrk="1" hangingPunct="1"/>
            <a:r>
              <a:rPr lang="hr-HR" sz="2800" smtClean="0"/>
              <a:t>snaga dokaza najviše ovisi o ustroju i kvaliteti provedenog istraživanja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sz="3600" b="1" smtClean="0">
                <a:latin typeface="Arial" charset="0"/>
              </a:rPr>
              <a:t>Hijerarhijske razine dokaza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95300" indent="-495300" eaLnBrk="1" hangingPunct="1">
              <a:lnSpc>
                <a:spcPct val="80000"/>
              </a:lnSpc>
            </a:pPr>
            <a:endParaRPr lang="hr-HR" sz="2600" smtClean="0"/>
          </a:p>
          <a:p>
            <a:pPr marL="495300" indent="-495300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hr-HR" sz="2600" smtClean="0"/>
              <a:t>Sustavni pregled RCT-a (sa ili bez meta-analize)</a:t>
            </a:r>
          </a:p>
          <a:p>
            <a:pPr marL="495300" indent="-495300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hr-HR" sz="2600" smtClean="0"/>
              <a:t>Pojedinačna RCT</a:t>
            </a:r>
          </a:p>
          <a:p>
            <a:pPr marL="495300" indent="-495300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hr-HR" sz="2600" smtClean="0"/>
              <a:t>Sustavni pregled kohortnih istraživanja</a:t>
            </a:r>
          </a:p>
          <a:p>
            <a:pPr marL="495300" indent="-495300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hr-HR" sz="2600" smtClean="0"/>
              <a:t>Pojedinačno kohortno istraživanje</a:t>
            </a:r>
          </a:p>
          <a:p>
            <a:pPr marL="495300" indent="-495300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hr-HR" sz="2600" smtClean="0"/>
              <a:t>Sustavni pregled istraživanja parova</a:t>
            </a:r>
          </a:p>
          <a:p>
            <a:pPr marL="495300" indent="-495300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hr-HR" sz="2600" smtClean="0"/>
              <a:t>Pojedinačno istraživanja parova</a:t>
            </a:r>
          </a:p>
          <a:p>
            <a:pPr marL="495300" indent="-495300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hr-HR" sz="2600" smtClean="0"/>
              <a:t>Prikaz niza slučajeva</a:t>
            </a:r>
          </a:p>
          <a:p>
            <a:pPr marL="495300" indent="-495300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hr-HR" sz="2600" smtClean="0"/>
              <a:t>Mišljenje stručnjaka bez eksplicitne kritičke prosudbe, ili mišljenja zasnovana na fiziološkim zakonima, mišljenja prema literaturi, ili opća načela</a:t>
            </a:r>
          </a:p>
          <a:p>
            <a:pPr marL="495300" indent="-495300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endParaRPr lang="hr-HR" sz="26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900113" y="765175"/>
            <a:ext cx="7416800" cy="850900"/>
          </a:xfrm>
        </p:spPr>
        <p:txBody>
          <a:bodyPr/>
          <a:lstStyle/>
          <a:p>
            <a:pPr eaLnBrk="1" hangingPunct="1"/>
            <a:r>
              <a:rPr lang="pl-PL" sz="2500" smtClean="0">
                <a:solidFill>
                  <a:schemeClr val="hlink"/>
                </a:solidFill>
                <a:latin typeface="Arial" charset="0"/>
              </a:rPr>
              <a:t>ZNAČAJKE POJEDINIH VRSTA ISTRAŽIVANJA</a:t>
            </a:r>
            <a:endParaRPr lang="hr-HR" sz="2500" smtClean="0">
              <a:solidFill>
                <a:schemeClr val="hlink"/>
              </a:solidFill>
              <a:latin typeface="Arial" charset="0"/>
            </a:endParaRPr>
          </a:p>
        </p:txBody>
      </p:sp>
      <p:graphicFrame>
        <p:nvGraphicFramePr>
          <p:cNvPr id="547901" name="Group 61"/>
          <p:cNvGraphicFramePr>
            <a:graphicFrameLocks noGrp="1"/>
          </p:cNvGraphicFramePr>
          <p:nvPr>
            <p:ph idx="1"/>
          </p:nvPr>
        </p:nvGraphicFramePr>
        <p:xfrm>
          <a:off x="600075" y="2028825"/>
          <a:ext cx="8012113" cy="4073526"/>
        </p:xfrm>
        <a:graphic>
          <a:graphicData uri="http://schemas.openxmlformats.org/drawingml/2006/table">
            <a:tbl>
              <a:tblPr/>
              <a:tblGrid>
                <a:gridCol w="1555750"/>
                <a:gridCol w="1597025"/>
                <a:gridCol w="1651000"/>
                <a:gridCol w="1597025"/>
                <a:gridCol w="1611313"/>
              </a:tblGrid>
              <a:tr h="674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GB" sz="17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0" marB="46800" horzOverflow="overflow">
                    <a:lnL cap="flat"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Presječno istraživanje</a:t>
                      </a:r>
                      <a:endParaRPr kumimoji="0" lang="en-US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0" marB="46800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Istraživanje parova</a:t>
                      </a:r>
                      <a:endParaRPr kumimoji="0" lang="en-US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0" marB="46800"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Kohortno istraživanje</a:t>
                      </a:r>
                      <a:endParaRPr kumimoji="0" lang="en-US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0" marB="46800"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Pokusno istraživanje</a:t>
                      </a:r>
                      <a:endParaRPr kumimoji="0" lang="en-US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0" marB="46800" horzOverflow="overflow">
                    <a:lnL>
                      <a:noFill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39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Incidencija/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Prevalencija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0" marB="46800" anchor="ctr" horzOverflow="overflow">
                    <a:lnL cap="flat"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prevalencija</a:t>
                      </a:r>
                      <a:endParaRPr kumimoji="0" lang="en-US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0" marB="46800"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-</a:t>
                      </a:r>
                      <a:endParaRPr kumimoji="0" lang="en-US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0" marB="46800"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incidencija</a:t>
                      </a:r>
                      <a:endParaRPr kumimoji="0" lang="en-US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0" marB="46800"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incidencija</a:t>
                      </a:r>
                      <a:endParaRPr kumimoji="0" lang="en-US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0" marB="46800" anchor="ctr" horzOverflow="overflow">
                    <a:lnL>
                      <a:noFill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94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Ishod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0" marB="46800" anchor="ctr" horzOverflow="overflow">
                    <a:lnL cap="flat"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više</a:t>
                      </a:r>
                      <a:endParaRPr kumimoji="0" lang="en-US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0" marB="46800"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jedan</a:t>
                      </a:r>
                      <a:endParaRPr kumimoji="0" lang="en-US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0" marB="46800"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više</a:t>
                      </a:r>
                      <a:endParaRPr kumimoji="0" lang="en-US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0" marB="46800"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više</a:t>
                      </a:r>
                      <a:endParaRPr kumimoji="0" lang="en-US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0" marB="46800" anchor="ctr" horzOverflow="overflow">
                    <a:lnL>
                      <a:noFill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4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Uzročnost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0" marB="46800" anchor="ctr" horzOverflow="overflow">
                    <a:lnL cap="flat"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ne</a:t>
                      </a:r>
                      <a:endParaRPr kumimoji="0" lang="en-US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0" marB="46800"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ne</a:t>
                      </a:r>
                      <a:endParaRPr kumimoji="0" lang="en-US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0" marB="46800"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da</a:t>
                      </a:r>
                      <a:endParaRPr kumimoji="0" lang="en-US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0" marB="46800"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da</a:t>
                      </a:r>
                      <a:endParaRPr kumimoji="0" lang="en-US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0" marB="46800" anchor="ctr" horzOverflow="overflow">
                    <a:lnL>
                      <a:noFill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7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Uzorak (N)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0" marB="46800" anchor="ctr" horzOverflow="overflow">
                    <a:lnL cap="flat"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mali-veliki</a:t>
                      </a:r>
                      <a:endParaRPr kumimoji="0" lang="en-US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0" marB="46800"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mali</a:t>
                      </a:r>
                      <a:endParaRPr kumimoji="0" lang="en-US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0" marB="46800"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veliki</a:t>
                      </a:r>
                      <a:endParaRPr kumimoji="0" lang="en-US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0" marB="46800"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mali-veliki</a:t>
                      </a:r>
                      <a:endParaRPr kumimoji="0" lang="en-US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0" marB="46800" anchor="ctr" horzOverflow="overflow">
                    <a:lnL>
                      <a:noFill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Trajanje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0" marB="46800" anchor="ctr" horzOverflow="overflow">
                    <a:lnL cap="flat"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*</a:t>
                      </a:r>
                    </a:p>
                  </a:txBody>
                  <a:tcPr marL="90000" marR="90000" marT="0" marB="46800"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**</a:t>
                      </a:r>
                    </a:p>
                  </a:txBody>
                  <a:tcPr marL="90000" marR="90000" marT="0" marB="46800"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***</a:t>
                      </a:r>
                    </a:p>
                  </a:txBody>
                  <a:tcPr marL="90000" marR="90000" marT="0" marB="46800"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***</a:t>
                      </a:r>
                    </a:p>
                  </a:txBody>
                  <a:tcPr marL="90000" marR="90000" marT="0" marB="46800" anchor="ctr" horzOverflow="overflow">
                    <a:lnL>
                      <a:noFill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3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Cijena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0" marB="46800" anchor="ctr" horzOverflow="overflow">
                    <a:lnL cap="flat"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*</a:t>
                      </a:r>
                      <a:endParaRPr kumimoji="0" lang="en-US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0" marB="46800"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**</a:t>
                      </a:r>
                      <a:endParaRPr kumimoji="0" lang="en-US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0" marB="46800"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***</a:t>
                      </a:r>
                      <a:endParaRPr kumimoji="0" lang="en-US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0" marB="46800"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****</a:t>
                      </a:r>
                      <a:endParaRPr kumimoji="0" lang="en-US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0" marB="46800" anchor="ctr" horzOverflow="overflow">
                    <a:lnL>
                      <a:noFill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1592</Words>
  <Application>Microsoft Office PowerPoint</Application>
  <PresentationFormat>On-screen Show (4:3)</PresentationFormat>
  <Paragraphs>288</Paragraphs>
  <Slides>29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Office Theme</vt:lpstr>
      <vt:lpstr> Vrste studija u medicini i sestrinstvu </vt:lpstr>
      <vt:lpstr>SVRHA ISTRAŽIVANJA (opća strategija)</vt:lpstr>
      <vt:lpstr>PODJELA ISTRAŽIVANJA  PREMA SVRSI</vt:lpstr>
      <vt:lpstr>PODJELA ISTRAŽIVANJA PREMA ODLUCI  O IZLOŽENOSTI ISPITIVANOM ČIMBENIKU </vt:lpstr>
      <vt:lpstr>PODJELA ISTRAŽIVANJA PREMA VREMENSKOJ ODREDNICI</vt:lpstr>
      <vt:lpstr>Ustroj istraživanja i kliničko pitanje</vt:lpstr>
      <vt:lpstr>Hijerarhijska snaga dokaza (eng. Levels of evidence) </vt:lpstr>
      <vt:lpstr>Hijerarhijske razine dokaza</vt:lpstr>
      <vt:lpstr>ZNAČAJKE POJEDINIH VRSTA ISTRAŽIVANJA</vt:lpstr>
      <vt:lpstr>PRESJEČNO ISTRAŽIVANJE (cross-sectional study)</vt:lpstr>
      <vt:lpstr>PRESJEČNO ISTRAŽIVANJE </vt:lpstr>
      <vt:lpstr>ISTRAŽIVANJE PAROVA (case-control study)</vt:lpstr>
      <vt:lpstr>ISTRAŽIVANJE PAROVA</vt:lpstr>
      <vt:lpstr>Studija slučajeva i kontrola (parova)</vt:lpstr>
      <vt:lpstr>KOHORTNO ISTRAŽIVANJE</vt:lpstr>
      <vt:lpstr>KOHORTNA STUDIJA</vt:lpstr>
      <vt:lpstr>KOHORTNO ISTRAŽIVANJE  (cohort study)</vt:lpstr>
      <vt:lpstr>RANDOMIZIRANI KONTROLIRANI POKUS (engl. Randomized Controlled Trial, RCT)</vt:lpstr>
      <vt:lpstr>RANDOMIZIRANI KONTROLIRANI POKUS</vt:lpstr>
      <vt:lpstr> TERAPIJSKO POKUSNO ISTRAŽIVANJE (randomizirani kontrolirani pokus)</vt:lpstr>
      <vt:lpstr>PREVENCIJSKO POKUSNO ISTRAŽIVANJE (randomizirani kontrolirani pokus)</vt:lpstr>
      <vt:lpstr>RANDOMIZIRANI KONTROLIRANI POKUS</vt:lpstr>
      <vt:lpstr>Slide 23</vt:lpstr>
      <vt:lpstr>Rezultat istraživanja: Mjere učinka liječenja</vt:lpstr>
      <vt:lpstr>Broj ispitanika koje je potrebno liječiti da bi se jednoga izliječilo</vt:lpstr>
      <vt:lpstr>RASPON POUZDANOSTI</vt:lpstr>
      <vt:lpstr>OBVEZA REGISTRACIJE RANDOMIZIRANIH STUDIJA- Zakonski akti </vt:lpstr>
      <vt:lpstr>OBAVIJEST ICMJE O OBVEZI REGISTRACIJE RANDOMIZIRANIH KONTROLIRANIH STUDIJA</vt:lpstr>
      <vt:lpstr>De Angelis C, Drazen JM, Frizelle FA, Haug C, Hoey J, Horton R, et al. Clinical trial registration: a statement from the International Committee of Medical Journal Editors. Croat Med J. 2005;46:499-501.).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Matko Marušić</dc:creator>
  <cp:lastModifiedBy>Matko Marušić</cp:lastModifiedBy>
  <cp:revision>15</cp:revision>
  <dcterms:created xsi:type="dcterms:W3CDTF">2015-10-28T09:26:46Z</dcterms:created>
  <dcterms:modified xsi:type="dcterms:W3CDTF">2015-10-28T11:07:14Z</dcterms:modified>
</cp:coreProperties>
</file>